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9.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0.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1.xml" ContentType="application/vnd.openxmlformats-officedocument.presentationml.tags+xml"/>
  <Override PartName="/ppt/notesSlides/notesSlide63.xml" ContentType="application/vnd.openxmlformats-officedocument.presentationml.notesSlide+xml"/>
  <Override PartName="/ppt/tags/tag12.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3.xml" ContentType="application/vnd.openxmlformats-officedocument.presentationml.tags+xml"/>
  <Override PartName="/ppt/notesSlides/notesSlide66.xml" ContentType="application/vnd.openxmlformats-officedocument.presentationml.notesSlide+xml"/>
  <Override PartName="/ppt/tags/tag14.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5.xml" ContentType="application/vnd.openxmlformats-officedocument.presentationml.tags+xml"/>
  <Override PartName="/ppt/notesSlides/notesSlide69.xml" ContentType="application/vnd.openxmlformats-officedocument.presentationml.notesSlide+xml"/>
  <Override PartName="/ppt/tags/tag16.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7.xml" ContentType="application/vnd.openxmlformats-officedocument.presentationml.tags+xml"/>
  <Override PartName="/ppt/notesSlides/notesSlide77.xml" ContentType="application/vnd.openxmlformats-officedocument.presentationml.notesSlide+xml"/>
  <Override PartName="/ppt/tags/tag18.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9.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286" r:id="rId2"/>
    <p:sldId id="287" r:id="rId3"/>
    <p:sldId id="281" r:id="rId4"/>
    <p:sldId id="820" r:id="rId5"/>
    <p:sldId id="292" r:id="rId6"/>
    <p:sldId id="818" r:id="rId7"/>
    <p:sldId id="819" r:id="rId8"/>
    <p:sldId id="294" r:id="rId9"/>
    <p:sldId id="810" r:id="rId10"/>
    <p:sldId id="811" r:id="rId11"/>
    <p:sldId id="295" r:id="rId12"/>
    <p:sldId id="812" r:id="rId13"/>
    <p:sldId id="813" r:id="rId14"/>
    <p:sldId id="296" r:id="rId15"/>
    <p:sldId id="814" r:id="rId16"/>
    <p:sldId id="815" r:id="rId17"/>
    <p:sldId id="297" r:id="rId18"/>
    <p:sldId id="816" r:id="rId19"/>
    <p:sldId id="817" r:id="rId20"/>
    <p:sldId id="298" r:id="rId21"/>
    <p:sldId id="840" r:id="rId22"/>
    <p:sldId id="293" r:id="rId23"/>
    <p:sldId id="821" r:id="rId24"/>
    <p:sldId id="301" r:id="rId25"/>
    <p:sldId id="809" r:id="rId26"/>
    <p:sldId id="304" r:id="rId27"/>
    <p:sldId id="285" r:id="rId28"/>
    <p:sldId id="283" r:id="rId29"/>
    <p:sldId id="309" r:id="rId30"/>
    <p:sldId id="305" r:id="rId31"/>
    <p:sldId id="847" r:id="rId32"/>
    <p:sldId id="308" r:id="rId33"/>
    <p:sldId id="310" r:id="rId34"/>
    <p:sldId id="848" r:id="rId35"/>
    <p:sldId id="282" r:id="rId36"/>
    <p:sldId id="263" r:id="rId37"/>
    <p:sldId id="257" r:id="rId38"/>
    <p:sldId id="262" r:id="rId39"/>
    <p:sldId id="258" r:id="rId40"/>
    <p:sldId id="276" r:id="rId41"/>
    <p:sldId id="275" r:id="rId42"/>
    <p:sldId id="264" r:id="rId43"/>
    <p:sldId id="265" r:id="rId44"/>
    <p:sldId id="266" r:id="rId45"/>
    <p:sldId id="273" r:id="rId46"/>
    <p:sldId id="272" r:id="rId47"/>
    <p:sldId id="267" r:id="rId48"/>
    <p:sldId id="823" r:id="rId49"/>
    <p:sldId id="268" r:id="rId50"/>
    <p:sldId id="271" r:id="rId51"/>
    <p:sldId id="277" r:id="rId52"/>
    <p:sldId id="270" r:id="rId53"/>
    <p:sldId id="824" r:id="rId54"/>
    <p:sldId id="825" r:id="rId55"/>
    <p:sldId id="826" r:id="rId56"/>
    <p:sldId id="827" r:id="rId57"/>
    <p:sldId id="278" r:id="rId58"/>
    <p:sldId id="280" r:id="rId59"/>
    <p:sldId id="291" r:id="rId60"/>
    <p:sldId id="850" r:id="rId61"/>
    <p:sldId id="320" r:id="rId62"/>
    <p:sldId id="851" r:id="rId63"/>
    <p:sldId id="312" r:id="rId64"/>
    <p:sldId id="321" r:id="rId65"/>
    <p:sldId id="852" r:id="rId66"/>
    <p:sldId id="313" r:id="rId67"/>
    <p:sldId id="314" r:id="rId68"/>
    <p:sldId id="853" r:id="rId69"/>
    <p:sldId id="315" r:id="rId70"/>
    <p:sldId id="855" r:id="rId71"/>
    <p:sldId id="854" r:id="rId72"/>
    <p:sldId id="831" r:id="rId73"/>
    <p:sldId id="857" r:id="rId74"/>
    <p:sldId id="858" r:id="rId75"/>
    <p:sldId id="834" r:id="rId76"/>
    <p:sldId id="322" r:id="rId77"/>
    <p:sldId id="838" r:id="rId78"/>
    <p:sldId id="859" r:id="rId79"/>
    <p:sldId id="839" r:id="rId80"/>
    <p:sldId id="324" r:id="rId81"/>
    <p:sldId id="860" r:id="rId82"/>
    <p:sldId id="861" r:id="rId83"/>
    <p:sldId id="323" r:id="rId84"/>
    <p:sldId id="842" r:id="rId85"/>
    <p:sldId id="844" r:id="rId86"/>
    <p:sldId id="845" r:id="rId87"/>
    <p:sldId id="846" r:id="rId88"/>
  </p:sldIdLst>
  <p:sldSz cx="12192000" cy="6858000"/>
  <p:notesSz cx="6888163" cy="10015538"/>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8" autoAdjust="0"/>
    <p:restoredTop sz="80000" autoAdjust="0"/>
  </p:normalViewPr>
  <p:slideViewPr>
    <p:cSldViewPr snapToGrid="0">
      <p:cViewPr varScale="1">
        <p:scale>
          <a:sx n="65" d="100"/>
          <a:sy n="65" d="100"/>
        </p:scale>
        <p:origin x="365" y="48"/>
      </p:cViewPr>
      <p:guideLst/>
    </p:cSldViewPr>
  </p:slideViewPr>
  <p:notesTextViewPr>
    <p:cViewPr>
      <p:scale>
        <a:sx n="1" d="1"/>
        <a:sy n="1" d="1"/>
      </p:scale>
      <p:origin x="0" y="0"/>
    </p:cViewPr>
  </p:notesText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D2C288-BA46-4D31-9119-E1315152BA79}"/>
              </a:ext>
            </a:extLst>
          </p:cNvPr>
          <p:cNvSpPr>
            <a:spLocks noGrp="1"/>
          </p:cNvSpPr>
          <p:nvPr>
            <p:ph type="hdr" sz="quarter"/>
          </p:nvPr>
        </p:nvSpPr>
        <p:spPr>
          <a:xfrm>
            <a:off x="0" y="0"/>
            <a:ext cx="2984870" cy="502517"/>
          </a:xfrm>
          <a:prstGeom prst="rect">
            <a:avLst/>
          </a:prstGeom>
        </p:spPr>
        <p:txBody>
          <a:bodyPr vert="horz" lIns="96587" tIns="48294" rIns="96587" bIns="48294" rtlCol="0"/>
          <a:lstStyle>
            <a:lvl1pPr algn="l">
              <a:defRPr sz="1300"/>
            </a:lvl1pPr>
          </a:lstStyle>
          <a:p>
            <a:endParaRPr lang="pt-BR"/>
          </a:p>
        </p:txBody>
      </p:sp>
      <p:sp>
        <p:nvSpPr>
          <p:cNvPr id="3" name="Date Placeholder 2">
            <a:extLst>
              <a:ext uri="{FF2B5EF4-FFF2-40B4-BE49-F238E27FC236}">
                <a16:creationId xmlns:a16="http://schemas.microsoft.com/office/drawing/2014/main" id="{F8A1113F-67AF-4043-8ABB-C652BB4278DD}"/>
              </a:ext>
            </a:extLst>
          </p:cNvPr>
          <p:cNvSpPr>
            <a:spLocks noGrp="1"/>
          </p:cNvSpPr>
          <p:nvPr>
            <p:ph type="dt" sz="quarter" idx="1"/>
          </p:nvPr>
        </p:nvSpPr>
        <p:spPr>
          <a:xfrm>
            <a:off x="3901698" y="0"/>
            <a:ext cx="2984870" cy="502517"/>
          </a:xfrm>
          <a:prstGeom prst="rect">
            <a:avLst/>
          </a:prstGeom>
        </p:spPr>
        <p:txBody>
          <a:bodyPr vert="horz" lIns="96587" tIns="48294" rIns="96587" bIns="48294" rtlCol="0"/>
          <a:lstStyle>
            <a:lvl1pPr algn="r">
              <a:defRPr sz="1300"/>
            </a:lvl1pPr>
          </a:lstStyle>
          <a:p>
            <a:fld id="{5EF4FC2E-717A-4DE5-BFE9-8E22B48B2648}" type="datetimeFigureOut">
              <a:rPr lang="pt-BR" smtClean="0"/>
              <a:t>03/06/2020</a:t>
            </a:fld>
            <a:endParaRPr lang="pt-BR"/>
          </a:p>
        </p:txBody>
      </p:sp>
      <p:sp>
        <p:nvSpPr>
          <p:cNvPr id="4" name="Footer Placeholder 3">
            <a:extLst>
              <a:ext uri="{FF2B5EF4-FFF2-40B4-BE49-F238E27FC236}">
                <a16:creationId xmlns:a16="http://schemas.microsoft.com/office/drawing/2014/main" id="{1688D7CE-96C8-4589-8613-F7672B31811F}"/>
              </a:ext>
            </a:extLst>
          </p:cNvPr>
          <p:cNvSpPr>
            <a:spLocks noGrp="1"/>
          </p:cNvSpPr>
          <p:nvPr>
            <p:ph type="ftr" sz="quarter" idx="2"/>
          </p:nvPr>
        </p:nvSpPr>
        <p:spPr>
          <a:xfrm>
            <a:off x="0" y="9513023"/>
            <a:ext cx="2984870" cy="502515"/>
          </a:xfrm>
          <a:prstGeom prst="rect">
            <a:avLst/>
          </a:prstGeom>
        </p:spPr>
        <p:txBody>
          <a:bodyPr vert="horz" lIns="96587" tIns="48294" rIns="96587" bIns="48294" rtlCol="0" anchor="b"/>
          <a:lstStyle>
            <a:lvl1pPr algn="l">
              <a:defRPr sz="1300"/>
            </a:lvl1pPr>
          </a:lstStyle>
          <a:p>
            <a:endParaRPr lang="pt-BR"/>
          </a:p>
        </p:txBody>
      </p:sp>
      <p:sp>
        <p:nvSpPr>
          <p:cNvPr id="5" name="Slide Number Placeholder 4">
            <a:extLst>
              <a:ext uri="{FF2B5EF4-FFF2-40B4-BE49-F238E27FC236}">
                <a16:creationId xmlns:a16="http://schemas.microsoft.com/office/drawing/2014/main" id="{87671C39-17E9-474F-8B17-AC6C128090D9}"/>
              </a:ext>
            </a:extLst>
          </p:cNvPr>
          <p:cNvSpPr>
            <a:spLocks noGrp="1"/>
          </p:cNvSpPr>
          <p:nvPr>
            <p:ph type="sldNum" sz="quarter" idx="3"/>
          </p:nvPr>
        </p:nvSpPr>
        <p:spPr>
          <a:xfrm>
            <a:off x="3901698" y="9513023"/>
            <a:ext cx="2984870" cy="502515"/>
          </a:xfrm>
          <a:prstGeom prst="rect">
            <a:avLst/>
          </a:prstGeom>
        </p:spPr>
        <p:txBody>
          <a:bodyPr vert="horz" lIns="96587" tIns="48294" rIns="96587" bIns="48294" rtlCol="0" anchor="b"/>
          <a:lstStyle>
            <a:lvl1pPr algn="r">
              <a:defRPr sz="1300"/>
            </a:lvl1pPr>
          </a:lstStyle>
          <a:p>
            <a:fld id="{5A5365F3-B3CE-472B-8E74-6086D4EE7361}" type="slidenum">
              <a:rPr lang="pt-BR" smtClean="0"/>
              <a:t>‹#›</a:t>
            </a:fld>
            <a:endParaRPr lang="pt-BR"/>
          </a:p>
        </p:txBody>
      </p:sp>
    </p:spTree>
    <p:extLst>
      <p:ext uri="{BB962C8B-B14F-4D97-AF65-F5344CB8AC3E}">
        <p14:creationId xmlns:p14="http://schemas.microsoft.com/office/powerpoint/2010/main" val="1203657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0" cy="502517"/>
          </a:xfrm>
          <a:prstGeom prst="rect">
            <a:avLst/>
          </a:prstGeom>
        </p:spPr>
        <p:txBody>
          <a:bodyPr vert="horz" lIns="96587" tIns="48294" rIns="96587" bIns="48294" rtlCol="0"/>
          <a:lstStyle>
            <a:lvl1pPr algn="l">
              <a:defRPr sz="1300"/>
            </a:lvl1pPr>
          </a:lstStyle>
          <a:p>
            <a:endParaRPr lang="pt-BR"/>
          </a:p>
        </p:txBody>
      </p:sp>
      <p:sp>
        <p:nvSpPr>
          <p:cNvPr id="3" name="Date Placeholder 2"/>
          <p:cNvSpPr>
            <a:spLocks noGrp="1"/>
          </p:cNvSpPr>
          <p:nvPr>
            <p:ph type="dt" idx="1"/>
          </p:nvPr>
        </p:nvSpPr>
        <p:spPr>
          <a:xfrm>
            <a:off x="3901698" y="0"/>
            <a:ext cx="2984870" cy="502517"/>
          </a:xfrm>
          <a:prstGeom prst="rect">
            <a:avLst/>
          </a:prstGeom>
        </p:spPr>
        <p:txBody>
          <a:bodyPr vert="horz" lIns="96587" tIns="48294" rIns="96587" bIns="48294" rtlCol="0"/>
          <a:lstStyle>
            <a:lvl1pPr algn="r">
              <a:defRPr sz="1300"/>
            </a:lvl1pPr>
          </a:lstStyle>
          <a:p>
            <a:fld id="{302074CB-4368-43C2-B2D8-34C10EAE1F01}" type="datetimeFigureOut">
              <a:rPr lang="pt-BR" smtClean="0"/>
              <a:t>03/06/2020</a:t>
            </a:fld>
            <a:endParaRPr lang="pt-BR"/>
          </a:p>
        </p:txBody>
      </p:sp>
      <p:sp>
        <p:nvSpPr>
          <p:cNvPr id="4" name="Slide Image Placeholder 3"/>
          <p:cNvSpPr>
            <a:spLocks noGrp="1" noRot="1" noChangeAspect="1"/>
          </p:cNvSpPr>
          <p:nvPr>
            <p:ph type="sldImg" idx="2"/>
          </p:nvPr>
        </p:nvSpPr>
        <p:spPr>
          <a:xfrm>
            <a:off x="439738" y="1252538"/>
            <a:ext cx="6008687" cy="3379787"/>
          </a:xfrm>
          <a:prstGeom prst="rect">
            <a:avLst/>
          </a:prstGeom>
          <a:noFill/>
          <a:ln w="12700">
            <a:solidFill>
              <a:prstClr val="black"/>
            </a:solidFill>
          </a:ln>
        </p:spPr>
        <p:txBody>
          <a:bodyPr vert="horz" lIns="96587" tIns="48294" rIns="96587" bIns="48294" rtlCol="0" anchor="ctr"/>
          <a:lstStyle/>
          <a:p>
            <a:endParaRPr lang="pt-BR"/>
          </a:p>
        </p:txBody>
      </p:sp>
      <p:sp>
        <p:nvSpPr>
          <p:cNvPr id="5" name="Notes Placeholder 4"/>
          <p:cNvSpPr>
            <a:spLocks noGrp="1"/>
          </p:cNvSpPr>
          <p:nvPr>
            <p:ph type="body" sz="quarter" idx="3"/>
          </p:nvPr>
        </p:nvSpPr>
        <p:spPr>
          <a:xfrm>
            <a:off x="688817" y="4819978"/>
            <a:ext cx="5510530" cy="3943618"/>
          </a:xfrm>
          <a:prstGeom prst="rect">
            <a:avLst/>
          </a:prstGeom>
        </p:spPr>
        <p:txBody>
          <a:bodyPr vert="horz" lIns="96587" tIns="48294" rIns="96587" bIns="4829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9513023"/>
            <a:ext cx="2984870" cy="502515"/>
          </a:xfrm>
          <a:prstGeom prst="rect">
            <a:avLst/>
          </a:prstGeom>
        </p:spPr>
        <p:txBody>
          <a:bodyPr vert="horz" lIns="96587" tIns="48294" rIns="96587" bIns="48294" rtlCol="0" anchor="b"/>
          <a:lstStyle>
            <a:lvl1pPr algn="l">
              <a:defRPr sz="1300"/>
            </a:lvl1pPr>
          </a:lstStyle>
          <a:p>
            <a:endParaRPr lang="pt-BR"/>
          </a:p>
        </p:txBody>
      </p:sp>
      <p:sp>
        <p:nvSpPr>
          <p:cNvPr id="7" name="Slide Number Placeholder 6"/>
          <p:cNvSpPr>
            <a:spLocks noGrp="1"/>
          </p:cNvSpPr>
          <p:nvPr>
            <p:ph type="sldNum" sz="quarter" idx="5"/>
          </p:nvPr>
        </p:nvSpPr>
        <p:spPr>
          <a:xfrm>
            <a:off x="3901698" y="9513023"/>
            <a:ext cx="2984870" cy="502515"/>
          </a:xfrm>
          <a:prstGeom prst="rect">
            <a:avLst/>
          </a:prstGeom>
        </p:spPr>
        <p:txBody>
          <a:bodyPr vert="horz" lIns="96587" tIns="48294" rIns="96587" bIns="48294" rtlCol="0" anchor="b"/>
          <a:lstStyle>
            <a:lvl1pPr algn="r">
              <a:defRPr sz="1300"/>
            </a:lvl1pPr>
          </a:lstStyle>
          <a:p>
            <a:fld id="{3FF67D6F-D4E7-4493-AFE1-D09DC435C8C3}" type="slidenum">
              <a:rPr lang="pt-BR" smtClean="0"/>
              <a:t>‹#›</a:t>
            </a:fld>
            <a:endParaRPr lang="pt-BR"/>
          </a:p>
        </p:txBody>
      </p:sp>
    </p:spTree>
    <p:extLst>
      <p:ext uri="{BB962C8B-B14F-4D97-AF65-F5344CB8AC3E}">
        <p14:creationId xmlns:p14="http://schemas.microsoft.com/office/powerpoint/2010/main" val="3044355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Boa tarde, tudo bem pessoal? Gostaria de agradecer novamente a banca por ter aceitado o convite e também gostaria de agradecer quem está aqui presente, mesmo que virtualmente </a:t>
            </a:r>
            <a:r>
              <a:rPr lang="pt-BR" dirty="0">
                <a:sym typeface="Wingdings" panose="05000000000000000000" pitchFamily="2" charset="2"/>
              </a:rPr>
              <a:t></a:t>
            </a:r>
          </a:p>
          <a:p>
            <a:r>
              <a:rPr lang="pt-BR" dirty="0">
                <a:sym typeface="Wingdings" panose="05000000000000000000" pitchFamily="2" charset="2"/>
              </a:rPr>
              <a:t>O título da minha dissertação é: As ZEIS e o acesso à cidade: o impacto das ZEIS na desigualdade da habitação por promoção privada em São Paulo. </a:t>
            </a:r>
            <a:endParaRPr lang="pt-BR" dirty="0"/>
          </a:p>
        </p:txBody>
      </p:sp>
      <p:sp>
        <p:nvSpPr>
          <p:cNvPr id="4" name="Slide Number Placeholder 3"/>
          <p:cNvSpPr>
            <a:spLocks noGrp="1"/>
          </p:cNvSpPr>
          <p:nvPr>
            <p:ph type="sldNum" sz="quarter" idx="5"/>
          </p:nvPr>
        </p:nvSpPr>
        <p:spPr/>
        <p:txBody>
          <a:bodyPr/>
          <a:lstStyle/>
          <a:p>
            <a:fld id="{3FF67D6F-D4E7-4493-AFE1-D09DC435C8C3}" type="slidenum">
              <a:rPr lang="pt-BR" smtClean="0"/>
              <a:t>1</a:t>
            </a:fld>
            <a:endParaRPr lang="pt-BR"/>
          </a:p>
        </p:txBody>
      </p:sp>
    </p:spTree>
    <p:extLst>
      <p:ext uri="{BB962C8B-B14F-4D97-AF65-F5344CB8AC3E}">
        <p14:creationId xmlns:p14="http://schemas.microsoft.com/office/powerpoint/2010/main" val="3296602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10</a:t>
            </a:fld>
            <a:endParaRPr lang="pt-BR"/>
          </a:p>
        </p:txBody>
      </p:sp>
    </p:spTree>
    <p:extLst>
      <p:ext uri="{BB962C8B-B14F-4D97-AF65-F5344CB8AC3E}">
        <p14:creationId xmlns:p14="http://schemas.microsoft.com/office/powerpoint/2010/main" val="145440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Vendo o diferencial dessa nova oferta, a classe alta tende a se mudar, com o receio de ficar para trás (FOMO). Assim, eles deixam um vazio urbano.</a:t>
            </a:r>
          </a:p>
        </p:txBody>
      </p:sp>
      <p:sp>
        <p:nvSpPr>
          <p:cNvPr id="4" name="Slide Number Placeholder 3"/>
          <p:cNvSpPr>
            <a:spLocks noGrp="1"/>
          </p:cNvSpPr>
          <p:nvPr>
            <p:ph type="sldNum" sz="quarter" idx="5"/>
          </p:nvPr>
        </p:nvSpPr>
        <p:spPr/>
        <p:txBody>
          <a:bodyPr/>
          <a:lstStyle/>
          <a:p>
            <a:fld id="{3FF67D6F-D4E7-4493-AFE1-D09DC435C8C3}" type="slidenum">
              <a:rPr lang="pt-BR" smtClean="0"/>
              <a:t>11</a:t>
            </a:fld>
            <a:endParaRPr lang="pt-BR"/>
          </a:p>
        </p:txBody>
      </p:sp>
    </p:spTree>
    <p:extLst>
      <p:ext uri="{BB962C8B-B14F-4D97-AF65-F5344CB8AC3E}">
        <p14:creationId xmlns:p14="http://schemas.microsoft.com/office/powerpoint/2010/main" val="690452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12</a:t>
            </a:fld>
            <a:endParaRPr lang="pt-BR"/>
          </a:p>
        </p:txBody>
      </p:sp>
    </p:spTree>
    <p:extLst>
      <p:ext uri="{BB962C8B-B14F-4D97-AF65-F5344CB8AC3E}">
        <p14:creationId xmlns:p14="http://schemas.microsoft.com/office/powerpoint/2010/main" val="2836476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Que, por sua vez, é diferenciado para a classe logo abaixo e que, de certo modo, consegue pagar o valor ofertado. </a:t>
            </a:r>
          </a:p>
        </p:txBody>
      </p:sp>
      <p:sp>
        <p:nvSpPr>
          <p:cNvPr id="4" name="Slide Number Placeholder 3"/>
          <p:cNvSpPr>
            <a:spLocks noGrp="1"/>
          </p:cNvSpPr>
          <p:nvPr>
            <p:ph type="sldNum" sz="quarter" idx="5"/>
          </p:nvPr>
        </p:nvSpPr>
        <p:spPr/>
        <p:txBody>
          <a:bodyPr/>
          <a:lstStyle/>
          <a:p>
            <a:fld id="{3FF67D6F-D4E7-4493-AFE1-D09DC435C8C3}" type="slidenum">
              <a:rPr lang="pt-BR" smtClean="0"/>
              <a:t>13</a:t>
            </a:fld>
            <a:endParaRPr lang="pt-BR"/>
          </a:p>
        </p:txBody>
      </p:sp>
    </p:spTree>
    <p:extLst>
      <p:ext uri="{BB962C8B-B14F-4D97-AF65-F5344CB8AC3E}">
        <p14:creationId xmlns:p14="http://schemas.microsoft.com/office/powerpoint/2010/main" val="1852342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Assim, a cidade tem uma nova configuração novamente, com a classe média se mudando.</a:t>
            </a:r>
          </a:p>
        </p:txBody>
      </p:sp>
      <p:sp>
        <p:nvSpPr>
          <p:cNvPr id="4" name="Slide Number Placeholder 3"/>
          <p:cNvSpPr>
            <a:spLocks noGrp="1"/>
          </p:cNvSpPr>
          <p:nvPr>
            <p:ph type="sldNum" sz="quarter" idx="5"/>
          </p:nvPr>
        </p:nvSpPr>
        <p:spPr/>
        <p:txBody>
          <a:bodyPr/>
          <a:lstStyle/>
          <a:p>
            <a:fld id="{3FF67D6F-D4E7-4493-AFE1-D09DC435C8C3}" type="slidenum">
              <a:rPr lang="pt-BR" smtClean="0"/>
              <a:t>14</a:t>
            </a:fld>
            <a:endParaRPr lang="pt-BR"/>
          </a:p>
        </p:txBody>
      </p:sp>
    </p:spTree>
    <p:extLst>
      <p:ext uri="{BB962C8B-B14F-4D97-AF65-F5344CB8AC3E}">
        <p14:creationId xmlns:p14="http://schemas.microsoft.com/office/powerpoint/2010/main" val="114329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15</a:t>
            </a:fld>
            <a:endParaRPr lang="pt-BR"/>
          </a:p>
        </p:txBody>
      </p:sp>
    </p:spTree>
    <p:extLst>
      <p:ext uri="{BB962C8B-B14F-4D97-AF65-F5344CB8AC3E}">
        <p14:creationId xmlns:p14="http://schemas.microsoft.com/office/powerpoint/2010/main" val="129507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sua vez, a classe baixa também se muda, mudando novamente a configuração da cidade.</a:t>
            </a:r>
          </a:p>
        </p:txBody>
      </p:sp>
      <p:sp>
        <p:nvSpPr>
          <p:cNvPr id="4" name="Slide Number Placeholder 3"/>
          <p:cNvSpPr>
            <a:spLocks noGrp="1"/>
          </p:cNvSpPr>
          <p:nvPr>
            <p:ph type="sldNum" sz="quarter" idx="5"/>
          </p:nvPr>
        </p:nvSpPr>
        <p:spPr/>
        <p:txBody>
          <a:bodyPr/>
          <a:lstStyle/>
          <a:p>
            <a:fld id="{3FF67D6F-D4E7-4493-AFE1-D09DC435C8C3}" type="slidenum">
              <a:rPr lang="pt-BR" smtClean="0"/>
              <a:t>16</a:t>
            </a:fld>
            <a:endParaRPr lang="pt-BR"/>
          </a:p>
        </p:txBody>
      </p:sp>
    </p:spTree>
    <p:extLst>
      <p:ext uri="{BB962C8B-B14F-4D97-AF65-F5344CB8AC3E}">
        <p14:creationId xmlns:p14="http://schemas.microsoft.com/office/powerpoint/2010/main" val="3233158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17</a:t>
            </a:fld>
            <a:endParaRPr lang="pt-BR"/>
          </a:p>
        </p:txBody>
      </p:sp>
    </p:spTree>
    <p:extLst>
      <p:ext uri="{BB962C8B-B14F-4D97-AF65-F5344CB8AC3E}">
        <p14:creationId xmlns:p14="http://schemas.microsoft.com/office/powerpoint/2010/main" val="4084343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18</a:t>
            </a:fld>
            <a:endParaRPr lang="pt-BR"/>
          </a:p>
        </p:txBody>
      </p:sp>
    </p:spTree>
    <p:extLst>
      <p:ext uri="{BB962C8B-B14F-4D97-AF65-F5344CB8AC3E}">
        <p14:creationId xmlns:p14="http://schemas.microsoft.com/office/powerpoint/2010/main" val="3672232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 isso, Pedro Abramo chama esse processo de cidade caleidoscópica. Na qual cada mudança traz uma configuração e imagem da cidade totalmente diferente.</a:t>
            </a:r>
          </a:p>
        </p:txBody>
      </p:sp>
      <p:sp>
        <p:nvSpPr>
          <p:cNvPr id="4" name="Slide Number Placeholder 3"/>
          <p:cNvSpPr>
            <a:spLocks noGrp="1"/>
          </p:cNvSpPr>
          <p:nvPr>
            <p:ph type="sldNum" sz="quarter" idx="5"/>
          </p:nvPr>
        </p:nvSpPr>
        <p:spPr/>
        <p:txBody>
          <a:bodyPr/>
          <a:lstStyle/>
          <a:p>
            <a:fld id="{3FF67D6F-D4E7-4493-AFE1-D09DC435C8C3}" type="slidenum">
              <a:rPr lang="pt-BR" smtClean="0"/>
              <a:t>19</a:t>
            </a:fld>
            <a:endParaRPr lang="pt-BR"/>
          </a:p>
        </p:txBody>
      </p:sp>
    </p:spTree>
    <p:extLst>
      <p:ext uri="{BB962C8B-B14F-4D97-AF65-F5344CB8AC3E}">
        <p14:creationId xmlns:p14="http://schemas.microsoft.com/office/powerpoint/2010/main" val="363663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Bom, a discussão hoje vai seguir a seguinte agenda, para tentar explicar um pouco o que estudamos. Então vamos discutir a contextualização, a metodologia, os resultados e a discussão final do trabalho.</a:t>
            </a:r>
          </a:p>
          <a:p>
            <a:endParaRPr lang="pt-BR" dirty="0"/>
          </a:p>
        </p:txBody>
      </p:sp>
      <p:sp>
        <p:nvSpPr>
          <p:cNvPr id="4" name="Slide Number Placeholder 3"/>
          <p:cNvSpPr>
            <a:spLocks noGrp="1"/>
          </p:cNvSpPr>
          <p:nvPr>
            <p:ph type="sldNum" sz="quarter" idx="5"/>
          </p:nvPr>
        </p:nvSpPr>
        <p:spPr/>
        <p:txBody>
          <a:bodyPr/>
          <a:lstStyle/>
          <a:p>
            <a:fld id="{3FF67D6F-D4E7-4493-AFE1-D09DC435C8C3}" type="slidenum">
              <a:rPr lang="pt-BR" smtClean="0"/>
              <a:t>2</a:t>
            </a:fld>
            <a:endParaRPr lang="pt-BR"/>
          </a:p>
        </p:txBody>
      </p:sp>
    </p:spTree>
    <p:extLst>
      <p:ext uri="{BB962C8B-B14F-4D97-AF65-F5344CB8AC3E}">
        <p14:creationId xmlns:p14="http://schemas.microsoft.com/office/powerpoint/2010/main" val="1170558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Podemos traçar alguns paralelos dessa teoria com estudos empíricos que analisaram os lançamentos no município de São Paulo. </a:t>
            </a:r>
          </a:p>
          <a:p>
            <a:r>
              <a:rPr lang="pt-BR" dirty="0"/>
              <a:t>Primeiro, Haddad e sua equipe analisaram os lançamentos de 1987 e verificaram que haviam empreendimentos que  tinham valores acima da renda média familiar do bairro. No mesmo estudo, viram que 10 anos depois o perfil dos bairros mudou para famílias com renda mais alta.</a:t>
            </a:r>
          </a:p>
          <a:p>
            <a:r>
              <a:rPr lang="pt-BR" dirty="0"/>
              <a:t>Haddad e Meyer discutiram em 2007 que 1/3 dos lançamentos em 2006 foram direcionados para famílias de alta renda, mesmo sem haver algum déficit habitacional</a:t>
            </a:r>
          </a:p>
        </p:txBody>
      </p:sp>
      <p:sp>
        <p:nvSpPr>
          <p:cNvPr id="4" name="Slide Number Placeholder 3"/>
          <p:cNvSpPr>
            <a:spLocks noGrp="1"/>
          </p:cNvSpPr>
          <p:nvPr>
            <p:ph type="sldNum" sz="quarter" idx="5"/>
          </p:nvPr>
        </p:nvSpPr>
        <p:spPr/>
        <p:txBody>
          <a:bodyPr/>
          <a:lstStyle/>
          <a:p>
            <a:fld id="{3FF67D6F-D4E7-4493-AFE1-D09DC435C8C3}" type="slidenum">
              <a:rPr lang="pt-BR" smtClean="0"/>
              <a:t>20</a:t>
            </a:fld>
            <a:endParaRPr lang="pt-BR"/>
          </a:p>
        </p:txBody>
      </p:sp>
    </p:spTree>
    <p:extLst>
      <p:ext uri="{BB962C8B-B14F-4D97-AF65-F5344CB8AC3E}">
        <p14:creationId xmlns:p14="http://schemas.microsoft.com/office/powerpoint/2010/main" val="4041636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Também podemos traçar um paralelo com o Minha Casa, Minha Vida. Mas antes disso, vamos passar bem rápido pelas suas definições. </a:t>
            </a:r>
          </a:p>
          <a:p>
            <a:endParaRPr lang="pt-BR" dirty="0"/>
          </a:p>
          <a:p>
            <a:r>
              <a:rPr lang="pt-BR" dirty="0"/>
              <a:t>O programa foi lançado em 2009 para aquecer o setor da construção civil através de crédito tanto para a construção quanto para compra.</a:t>
            </a:r>
          </a:p>
          <a:p>
            <a:r>
              <a:rPr lang="pt-BR" dirty="0"/>
              <a:t>Ele teve três fases, sendo 2009 a 2011, 2011 a 2014 e 2016 a 2018.</a:t>
            </a:r>
          </a:p>
          <a:p>
            <a:endParaRPr lang="pt-BR" dirty="0"/>
          </a:p>
          <a:p>
            <a:r>
              <a:rPr lang="pt-BR" dirty="0"/>
              <a:t>Os créditos e subsídios variavam de acordo com a renda da familia, a qual era classificada em três faixas: 1 (até 3SM), 2 (de 3 a 6SM) e 3 (de 6 a 10SM)</a:t>
            </a:r>
          </a:p>
          <a:p>
            <a:endParaRPr lang="pt-BR" dirty="0"/>
          </a:p>
          <a:p>
            <a:r>
              <a:rPr lang="pt-BR" dirty="0"/>
              <a:t>O nosso paralelo com a cidade caleidoscópica, com o foco nas classes mais altas, é em relação às metas e contratações.  Vemos com as barras preenchidas as contratações e em pontilhado as metas estabelecidas para cada fase no Brasil todo.  Apesar de no início haver um foco maior do governo (até na segunda fase) de haver mais UHs para a faixa 1, o incorporadores/construtoras focaram nas faixas 2  e 3.</a:t>
            </a:r>
          </a:p>
          <a:p>
            <a:endParaRPr lang="pt-BR" dirty="0"/>
          </a:p>
          <a:p>
            <a:r>
              <a:rPr lang="pt-BR" dirty="0"/>
              <a:t>Além disso, quando comparamos com o déficit habitacional e o quanto as metas atendiam, vemos que as próprias metas não correspondiam com os déficits.</a:t>
            </a:r>
          </a:p>
        </p:txBody>
      </p:sp>
      <p:sp>
        <p:nvSpPr>
          <p:cNvPr id="4" name="Slide Number Placeholder 3"/>
          <p:cNvSpPr>
            <a:spLocks noGrp="1"/>
          </p:cNvSpPr>
          <p:nvPr>
            <p:ph type="sldNum" sz="quarter" idx="5"/>
          </p:nvPr>
        </p:nvSpPr>
        <p:spPr/>
        <p:txBody>
          <a:bodyPr/>
          <a:lstStyle/>
          <a:p>
            <a:fld id="{3FF67D6F-D4E7-4493-AFE1-D09DC435C8C3}" type="slidenum">
              <a:rPr lang="pt-BR" smtClean="0"/>
              <a:t>21</a:t>
            </a:fld>
            <a:endParaRPr lang="pt-BR"/>
          </a:p>
        </p:txBody>
      </p:sp>
    </p:spTree>
    <p:extLst>
      <p:ext uri="{BB962C8B-B14F-4D97-AF65-F5344CB8AC3E}">
        <p14:creationId xmlns:p14="http://schemas.microsoft.com/office/powerpoint/2010/main" val="3058670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 relação aos estudos que analisam a localização do MCMV, categorizamos eles por nível de complexidade da análise: visualização espacial, que na verdade está presente em todas as análises, o cruzamento da localização com outras variáveis, e o cruzamento dos empreendimentos com um indicador sintético.</a:t>
            </a:r>
          </a:p>
          <a:p>
            <a:endParaRPr lang="pt-BR" dirty="0"/>
          </a:p>
          <a:p>
            <a:r>
              <a:rPr lang="pt-BR" dirty="0"/>
              <a:t>em visualização espacial, os autores verificaram que empreendimentos da faixa 1 estão localizados principalmente nas franjas urbanas. outros autores também viram que os empreendimentos das faixas 2 e 3 estão principalmente no entorno dos bairros centrais.</a:t>
            </a:r>
          </a:p>
          <a:p>
            <a:endParaRPr lang="pt-BR" dirty="0"/>
          </a:p>
          <a:p>
            <a:r>
              <a:rPr lang="pt-BR" dirty="0"/>
              <a:t>já em relação ao cruzamento de outras variáveis. um estudo feito no rj verificou que os empreendimentos da faixa 1 estavam concentrados em uma região em que já havia desequilíbrio de PEA e empregos. já para a baixada santista, os autores viram que a maioria dos empreendimentos da faixa 1 foram lançados em municípios com menor déficit habitacional na região. já para a RMSP, os autores verificaram, ao comparar com empreendimentos construídos pelo estado, que os empreendimentos da faixa 1 tinham padrões de localização semelhantes.</a:t>
            </a:r>
          </a:p>
          <a:p>
            <a:endParaRPr lang="pt-BR" dirty="0"/>
          </a:p>
          <a:p>
            <a:r>
              <a:rPr lang="pt-BR" dirty="0"/>
              <a:t>agora, em relação ao indicador sintético, na RM Fortaleza foi criado um indicador sintético que avaliava os setores censitários em relação a qualidade do entorno e verificaram que os empreendimentos da faixa 1 estavam principalmente nos classificados com ruim ou muito ruim. Já no MSP, as autoras criaram um indicador que juntava acessibilidade, entorno do domicílio e área verde, mas encontraram que a faixa 1 estava em lugares com diferentes pontuações.</a:t>
            </a:r>
          </a:p>
        </p:txBody>
      </p:sp>
      <p:sp>
        <p:nvSpPr>
          <p:cNvPr id="4" name="Slide Number Placeholder 3"/>
          <p:cNvSpPr>
            <a:spLocks noGrp="1"/>
          </p:cNvSpPr>
          <p:nvPr>
            <p:ph type="sldNum" sz="quarter" idx="5"/>
          </p:nvPr>
        </p:nvSpPr>
        <p:spPr/>
        <p:txBody>
          <a:bodyPr/>
          <a:lstStyle/>
          <a:p>
            <a:fld id="{3FF67D6F-D4E7-4493-AFE1-D09DC435C8C3}" type="slidenum">
              <a:rPr lang="pt-BR" smtClean="0"/>
              <a:t>22</a:t>
            </a:fld>
            <a:endParaRPr lang="pt-BR"/>
          </a:p>
        </p:txBody>
      </p:sp>
    </p:spTree>
    <p:extLst>
      <p:ext uri="{BB962C8B-B14F-4D97-AF65-F5344CB8AC3E}">
        <p14:creationId xmlns:p14="http://schemas.microsoft.com/office/powerpoint/2010/main" val="4108465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em relação às zeis</a:t>
            </a:r>
          </a:p>
        </p:txBody>
      </p:sp>
      <p:sp>
        <p:nvSpPr>
          <p:cNvPr id="4" name="Slide Number Placeholder 3"/>
          <p:cNvSpPr>
            <a:spLocks noGrp="1"/>
          </p:cNvSpPr>
          <p:nvPr>
            <p:ph type="sldNum" sz="quarter" idx="5"/>
          </p:nvPr>
        </p:nvSpPr>
        <p:spPr/>
        <p:txBody>
          <a:bodyPr/>
          <a:lstStyle/>
          <a:p>
            <a:fld id="{3FF67D6F-D4E7-4493-AFE1-D09DC435C8C3}" type="slidenum">
              <a:rPr lang="pt-BR" smtClean="0"/>
              <a:t>23</a:t>
            </a:fld>
            <a:endParaRPr lang="pt-BR"/>
          </a:p>
        </p:txBody>
      </p:sp>
    </p:spTree>
    <p:extLst>
      <p:ext uri="{BB962C8B-B14F-4D97-AF65-F5344CB8AC3E}">
        <p14:creationId xmlns:p14="http://schemas.microsoft.com/office/powerpoint/2010/main" val="3503487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As ZEIS são porções do território destinadas, predominantemente à moradia digna para a população de baixa renda.</a:t>
            </a:r>
          </a:p>
        </p:txBody>
      </p:sp>
      <p:sp>
        <p:nvSpPr>
          <p:cNvPr id="4" name="Slide Number Placeholder 3"/>
          <p:cNvSpPr>
            <a:spLocks noGrp="1"/>
          </p:cNvSpPr>
          <p:nvPr>
            <p:ph type="sldNum" sz="quarter" idx="5"/>
          </p:nvPr>
        </p:nvSpPr>
        <p:spPr/>
        <p:txBody>
          <a:bodyPr/>
          <a:lstStyle/>
          <a:p>
            <a:fld id="{3FF67D6F-D4E7-4493-AFE1-D09DC435C8C3}" type="slidenum">
              <a:rPr lang="pt-BR" smtClean="0"/>
              <a:t>24</a:t>
            </a:fld>
            <a:endParaRPr lang="pt-BR"/>
          </a:p>
        </p:txBody>
      </p:sp>
    </p:spTree>
    <p:extLst>
      <p:ext uri="{BB962C8B-B14F-4D97-AF65-F5344CB8AC3E}">
        <p14:creationId xmlns:p14="http://schemas.microsoft.com/office/powerpoint/2010/main" val="3289979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No entanto, ao revisar o PDE de 2002, a prefeitura verificou que a produção de HIS e HMP nas ZEIS foi menos do que a esperada e maior em outros lugares da cidade devido a decrestos que flexibilizaram a construção de HIS fora das ZEIS</a:t>
            </a:r>
            <a:endParaRPr lang="en-US" dirty="0"/>
          </a:p>
        </p:txBody>
      </p:sp>
      <p:sp>
        <p:nvSpPr>
          <p:cNvPr id="4" name="Slide Number Placeholder 3"/>
          <p:cNvSpPr>
            <a:spLocks noGrp="1"/>
          </p:cNvSpPr>
          <p:nvPr>
            <p:ph type="sldNum" sz="quarter" idx="5"/>
          </p:nvPr>
        </p:nvSpPr>
        <p:spPr/>
        <p:txBody>
          <a:bodyPr/>
          <a:lstStyle/>
          <a:p>
            <a:fld id="{4C82EA96-A070-4D14-AD41-BACCE2ECDFD7}" type="slidenum">
              <a:rPr lang="en-US" smtClean="0"/>
              <a:t>25</a:t>
            </a:fld>
            <a:endParaRPr lang="en-US"/>
          </a:p>
        </p:txBody>
      </p:sp>
    </p:spTree>
    <p:extLst>
      <p:ext uri="{BB962C8B-B14F-4D97-AF65-F5344CB8AC3E}">
        <p14:creationId xmlns:p14="http://schemas.microsoft.com/office/powerpoint/2010/main" val="3596115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Então nosso objetivo é: avaliar, a partir de indicadores de localização, se a aplicação das restrições de uso das ZEIS e local de construção de HIS no município de São Paulo afetaria as desigualdades de acessibilidade entre os empreendimentos propostos no período entre 2009 e 2014.</a:t>
            </a:r>
          </a:p>
          <a:p>
            <a:endParaRPr lang="pt-BR" dirty="0"/>
          </a:p>
          <a:p>
            <a:r>
              <a:rPr lang="pt-BR" dirty="0"/>
              <a:t>São objetivos específicos:</a:t>
            </a:r>
          </a:p>
          <a:p>
            <a:r>
              <a:rPr lang="pt-BR" dirty="0"/>
              <a:t>entender a relação entre acessibilidade e segregação</a:t>
            </a:r>
          </a:p>
          <a:p>
            <a:r>
              <a:rPr lang="pt-BR" dirty="0"/>
              <a:t>avaliar a innserção urbana do MCMV</a:t>
            </a:r>
          </a:p>
          <a:p>
            <a:r>
              <a:rPr lang="pt-BR" dirty="0"/>
              <a:t>verificar a inserção urbana do mercado imobiliários e comparar com o MCMV</a:t>
            </a:r>
          </a:p>
          <a:p>
            <a:r>
              <a:rPr lang="pt-BR" dirty="0"/>
              <a:t>avaliar, ´também, a inserção urbana das ZEIS, e, por fim</a:t>
            </a:r>
          </a:p>
          <a:p>
            <a:r>
              <a:rPr lang="pt-BR" dirty="0"/>
              <a:t>simular cenários com diferentes níveis de restrição de uso das ZEIS e verificar desigualdades de acessibilidade</a:t>
            </a:r>
          </a:p>
        </p:txBody>
      </p:sp>
      <p:sp>
        <p:nvSpPr>
          <p:cNvPr id="4" name="Slide Number Placeholder 3"/>
          <p:cNvSpPr>
            <a:spLocks noGrp="1"/>
          </p:cNvSpPr>
          <p:nvPr>
            <p:ph type="sldNum" sz="quarter" idx="5"/>
          </p:nvPr>
        </p:nvSpPr>
        <p:spPr/>
        <p:txBody>
          <a:bodyPr/>
          <a:lstStyle/>
          <a:p>
            <a:fld id="{3FF67D6F-D4E7-4493-AFE1-D09DC435C8C3}" type="slidenum">
              <a:rPr lang="pt-BR" smtClean="0"/>
              <a:t>26</a:t>
            </a:fld>
            <a:endParaRPr lang="pt-BR"/>
          </a:p>
        </p:txBody>
      </p:sp>
    </p:spTree>
    <p:extLst>
      <p:ext uri="{BB962C8B-B14F-4D97-AF65-F5344CB8AC3E}">
        <p14:creationId xmlns:p14="http://schemas.microsoft.com/office/powerpoint/2010/main" val="15565318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em metodologia, </a:t>
            </a:r>
          </a:p>
        </p:txBody>
      </p:sp>
      <p:sp>
        <p:nvSpPr>
          <p:cNvPr id="4" name="Slide Number Placeholder 3"/>
          <p:cNvSpPr>
            <a:spLocks noGrp="1"/>
          </p:cNvSpPr>
          <p:nvPr>
            <p:ph type="sldNum" sz="quarter" idx="5"/>
          </p:nvPr>
        </p:nvSpPr>
        <p:spPr/>
        <p:txBody>
          <a:bodyPr/>
          <a:lstStyle/>
          <a:p>
            <a:fld id="{3FF67D6F-D4E7-4493-AFE1-D09DC435C8C3}" type="slidenum">
              <a:rPr lang="pt-BR" smtClean="0"/>
              <a:t>27</a:t>
            </a:fld>
            <a:endParaRPr lang="pt-BR"/>
          </a:p>
        </p:txBody>
      </p:sp>
    </p:spTree>
    <p:extLst>
      <p:ext uri="{BB962C8B-B14F-4D97-AF65-F5344CB8AC3E}">
        <p14:creationId xmlns:p14="http://schemas.microsoft.com/office/powerpoint/2010/main" val="4019739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focando em medidas de localização, entendemos que é necessário defini-la</a:t>
            </a:r>
          </a:p>
        </p:txBody>
      </p:sp>
      <p:sp>
        <p:nvSpPr>
          <p:cNvPr id="4" name="Slide Number Placeholder 3"/>
          <p:cNvSpPr>
            <a:spLocks noGrp="1"/>
          </p:cNvSpPr>
          <p:nvPr>
            <p:ph type="sldNum" sz="quarter" idx="5"/>
          </p:nvPr>
        </p:nvSpPr>
        <p:spPr/>
        <p:txBody>
          <a:bodyPr/>
          <a:lstStyle/>
          <a:p>
            <a:fld id="{3FF67D6F-D4E7-4493-AFE1-D09DC435C8C3}" type="slidenum">
              <a:rPr lang="pt-BR" smtClean="0"/>
              <a:t>28</a:t>
            </a:fld>
            <a:endParaRPr lang="pt-BR"/>
          </a:p>
        </p:txBody>
      </p:sp>
    </p:spTree>
    <p:extLst>
      <p:ext uri="{BB962C8B-B14F-4D97-AF65-F5344CB8AC3E}">
        <p14:creationId xmlns:p14="http://schemas.microsoft.com/office/powerpoint/2010/main" val="934501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portanto, localização é o resultado do espaço produzido e que possibilita o deslocamento e o acesso à cidade. logo, entendemos que podemos medir a localização, se é boa ou ruim, através da acessibilidade</a:t>
            </a:r>
          </a:p>
        </p:txBody>
      </p:sp>
      <p:sp>
        <p:nvSpPr>
          <p:cNvPr id="4" name="Slide Number Placeholder 3"/>
          <p:cNvSpPr>
            <a:spLocks noGrp="1"/>
          </p:cNvSpPr>
          <p:nvPr>
            <p:ph type="sldNum" sz="quarter" idx="5"/>
          </p:nvPr>
        </p:nvSpPr>
        <p:spPr/>
        <p:txBody>
          <a:bodyPr/>
          <a:lstStyle/>
          <a:p>
            <a:fld id="{3FF67D6F-D4E7-4493-AFE1-D09DC435C8C3}" type="slidenum">
              <a:rPr lang="pt-BR" smtClean="0"/>
              <a:t>29</a:t>
            </a:fld>
            <a:endParaRPr lang="pt-BR"/>
          </a:p>
        </p:txBody>
      </p:sp>
    </p:spTree>
    <p:extLst>
      <p:ext uri="{BB962C8B-B14F-4D97-AF65-F5344CB8AC3E}">
        <p14:creationId xmlns:p14="http://schemas.microsoft.com/office/powerpoint/2010/main" val="690740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em contextualização</a:t>
            </a:r>
          </a:p>
        </p:txBody>
      </p:sp>
      <p:sp>
        <p:nvSpPr>
          <p:cNvPr id="4" name="Slide Number Placeholder 3"/>
          <p:cNvSpPr>
            <a:spLocks noGrp="1"/>
          </p:cNvSpPr>
          <p:nvPr>
            <p:ph type="sldNum" sz="quarter" idx="5"/>
          </p:nvPr>
        </p:nvSpPr>
        <p:spPr/>
        <p:txBody>
          <a:bodyPr/>
          <a:lstStyle/>
          <a:p>
            <a:fld id="{3FF67D6F-D4E7-4493-AFE1-D09DC435C8C3}" type="slidenum">
              <a:rPr lang="pt-BR" smtClean="0"/>
              <a:t>3</a:t>
            </a:fld>
            <a:endParaRPr lang="pt-BR"/>
          </a:p>
        </p:txBody>
      </p:sp>
    </p:spTree>
    <p:extLst>
      <p:ext uri="{BB962C8B-B14F-4D97-AF65-F5344CB8AC3E}">
        <p14:creationId xmlns:p14="http://schemas.microsoft.com/office/powerpoint/2010/main" val="1110952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transportes, acessibilidade é o potencial de alcançar oportunidades espacialmente distribuídas, relacionando informações de uso do solo e de transporte</a:t>
            </a:r>
          </a:p>
        </p:txBody>
      </p:sp>
      <p:sp>
        <p:nvSpPr>
          <p:cNvPr id="4" name="Slide Number Placeholder 3"/>
          <p:cNvSpPr>
            <a:spLocks noGrp="1"/>
          </p:cNvSpPr>
          <p:nvPr>
            <p:ph type="sldNum" sz="quarter" idx="5"/>
          </p:nvPr>
        </p:nvSpPr>
        <p:spPr/>
        <p:txBody>
          <a:bodyPr/>
          <a:lstStyle/>
          <a:p>
            <a:fld id="{3FF67D6F-D4E7-4493-AFE1-D09DC435C8C3}" type="slidenum">
              <a:rPr lang="pt-BR" smtClean="0"/>
              <a:t>30</a:t>
            </a:fld>
            <a:endParaRPr lang="pt-BR"/>
          </a:p>
        </p:txBody>
      </p:sp>
    </p:spTree>
    <p:extLst>
      <p:ext uri="{BB962C8B-B14F-4D97-AF65-F5344CB8AC3E}">
        <p14:creationId xmlns:p14="http://schemas.microsoft.com/office/powerpoint/2010/main" val="3442544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Das medidas que  discutimos na dissertação, escolhemos a acessibiliidade acumulada, tanto por ser de fácil interpretação e menor complexidade, já que calcula quantas oportunidades estão disponíveis dentro de um limite de tempo ou distância, quanto por ter resultados semelhantes na análise de desigualdade quando é considerada a competição</a:t>
            </a:r>
          </a:p>
          <a:p>
            <a:endParaRPr lang="pt-BR" dirty="0"/>
          </a:p>
          <a:p>
            <a:r>
              <a:rPr lang="pt-BR" dirty="0"/>
              <a:t>decidimos analisar acessibilidade a empregos, porque quase metade das viagens tiveram motivo viagem trabalho</a:t>
            </a:r>
          </a:p>
          <a:p>
            <a:endParaRPr lang="pt-BR" dirty="0"/>
          </a:p>
          <a:p>
            <a:r>
              <a:rPr lang="pt-BR" dirty="0"/>
              <a:t>enquanto que decidimos 60min para o limite de tempo por ter maior variabilidade em relação aos outros limites e por ser a mediana de duração das viagens motivo trabalho</a:t>
            </a:r>
          </a:p>
        </p:txBody>
      </p:sp>
      <p:sp>
        <p:nvSpPr>
          <p:cNvPr id="4" name="Slide Number Placeholder 3"/>
          <p:cNvSpPr>
            <a:spLocks noGrp="1"/>
          </p:cNvSpPr>
          <p:nvPr>
            <p:ph type="sldNum" sz="quarter" idx="5"/>
          </p:nvPr>
        </p:nvSpPr>
        <p:spPr/>
        <p:txBody>
          <a:bodyPr/>
          <a:lstStyle/>
          <a:p>
            <a:fld id="{3FF67D6F-D4E7-4493-AFE1-D09DC435C8C3}" type="slidenum">
              <a:rPr lang="pt-BR" smtClean="0"/>
              <a:t>31</a:t>
            </a:fld>
            <a:endParaRPr lang="pt-BR"/>
          </a:p>
        </p:txBody>
      </p:sp>
    </p:spTree>
    <p:extLst>
      <p:ext uri="{BB962C8B-B14F-4D97-AF65-F5344CB8AC3E}">
        <p14:creationId xmlns:p14="http://schemas.microsoft.com/office/powerpoint/2010/main" val="1327243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Quando relacionamos a questão da localização com habitação, verificamos que vários autores dizem que a habitação de baixa renda fica em piores localizações e então reforça a segregação urbana</a:t>
            </a:r>
          </a:p>
        </p:txBody>
      </p:sp>
      <p:sp>
        <p:nvSpPr>
          <p:cNvPr id="4" name="Slide Number Placeholder 3"/>
          <p:cNvSpPr>
            <a:spLocks noGrp="1"/>
          </p:cNvSpPr>
          <p:nvPr>
            <p:ph type="sldNum" sz="quarter" idx="5"/>
          </p:nvPr>
        </p:nvSpPr>
        <p:spPr/>
        <p:txBody>
          <a:bodyPr/>
          <a:lstStyle/>
          <a:p>
            <a:fld id="{3FF67D6F-D4E7-4493-AFE1-D09DC435C8C3}" type="slidenum">
              <a:rPr lang="pt-BR" smtClean="0"/>
              <a:t>32</a:t>
            </a:fld>
            <a:endParaRPr lang="pt-BR"/>
          </a:p>
        </p:txBody>
      </p:sp>
    </p:spTree>
    <p:extLst>
      <p:ext uri="{BB962C8B-B14F-4D97-AF65-F5344CB8AC3E}">
        <p14:creationId xmlns:p14="http://schemas.microsoft.com/office/powerpoint/2010/main" val="2036976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a segregação urbana é definida por ser um indicador do nível de separação entre grupos sociais</a:t>
            </a:r>
          </a:p>
        </p:txBody>
      </p:sp>
      <p:sp>
        <p:nvSpPr>
          <p:cNvPr id="4" name="Slide Number Placeholder 3"/>
          <p:cNvSpPr>
            <a:spLocks noGrp="1"/>
          </p:cNvSpPr>
          <p:nvPr>
            <p:ph type="sldNum" sz="quarter" idx="5"/>
          </p:nvPr>
        </p:nvSpPr>
        <p:spPr/>
        <p:txBody>
          <a:bodyPr/>
          <a:lstStyle/>
          <a:p>
            <a:fld id="{3FF67D6F-D4E7-4493-AFE1-D09DC435C8C3}" type="slidenum">
              <a:rPr lang="pt-BR" smtClean="0"/>
              <a:t>33</a:t>
            </a:fld>
            <a:endParaRPr lang="pt-BR"/>
          </a:p>
        </p:txBody>
      </p:sp>
    </p:spTree>
    <p:extLst>
      <p:ext uri="{BB962C8B-B14F-4D97-AF65-F5344CB8AC3E}">
        <p14:creationId xmlns:p14="http://schemas.microsoft.com/office/powerpoint/2010/main" val="40990517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Das medidas possíveis, selecionamos a de isolamento, que é a exposição de um grupo a ele mesmo. entendemos que esta medida está relacionada à critica comentada anteriormente</a:t>
            </a:r>
          </a:p>
          <a:p>
            <a:endParaRPr lang="pt-BR" dirty="0"/>
          </a:p>
          <a:p>
            <a:r>
              <a:rPr lang="pt-BR" dirty="0"/>
              <a:t>Dividimos, então a população em três grupos:</a:t>
            </a:r>
          </a:p>
          <a:p>
            <a:r>
              <a:rPr lang="pt-BR" dirty="0"/>
              <a:t>G1, até 3SM (fx 1/HIS)</a:t>
            </a:r>
          </a:p>
          <a:p>
            <a:r>
              <a:rPr lang="pt-BR" dirty="0"/>
              <a:t>G2, 3 a 10 SM (fx 2 e 3)</a:t>
            </a:r>
          </a:p>
          <a:p>
            <a:r>
              <a:rPr lang="pt-BR" dirty="0"/>
              <a:t>G3, acima de 10SM</a:t>
            </a:r>
          </a:p>
          <a:p>
            <a:endParaRPr lang="pt-BR" dirty="0"/>
          </a:p>
          <a:p>
            <a:r>
              <a:rPr lang="pt-BR" dirty="0"/>
              <a:t>Como o foco do trabalho é a produção de habitação de interesse social e a dicussão sobre a localização é que elas reforçam a estrutural urbana e social, calculamos o isolamento para o G1 e trabalhamos com 1500m por ser uma distância intermediária</a:t>
            </a:r>
          </a:p>
        </p:txBody>
      </p:sp>
      <p:sp>
        <p:nvSpPr>
          <p:cNvPr id="4" name="Slide Number Placeholder 3"/>
          <p:cNvSpPr>
            <a:spLocks noGrp="1"/>
          </p:cNvSpPr>
          <p:nvPr>
            <p:ph type="sldNum" sz="quarter" idx="5"/>
          </p:nvPr>
        </p:nvSpPr>
        <p:spPr/>
        <p:txBody>
          <a:bodyPr/>
          <a:lstStyle/>
          <a:p>
            <a:fld id="{3FF67D6F-D4E7-4493-AFE1-D09DC435C8C3}" type="slidenum">
              <a:rPr lang="pt-BR" smtClean="0"/>
              <a:t>34</a:t>
            </a:fld>
            <a:endParaRPr lang="pt-BR"/>
          </a:p>
        </p:txBody>
      </p:sp>
    </p:spTree>
    <p:extLst>
      <p:ext uri="{BB962C8B-B14F-4D97-AF65-F5344CB8AC3E}">
        <p14:creationId xmlns:p14="http://schemas.microsoft.com/office/powerpoint/2010/main" val="3466099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relação à simulação,</a:t>
            </a:r>
          </a:p>
        </p:txBody>
      </p:sp>
      <p:sp>
        <p:nvSpPr>
          <p:cNvPr id="4" name="Slide Number Placeholder 3"/>
          <p:cNvSpPr>
            <a:spLocks noGrp="1"/>
          </p:cNvSpPr>
          <p:nvPr>
            <p:ph type="sldNum" sz="quarter" idx="5"/>
          </p:nvPr>
        </p:nvSpPr>
        <p:spPr/>
        <p:txBody>
          <a:bodyPr/>
          <a:lstStyle/>
          <a:p>
            <a:fld id="{3FF67D6F-D4E7-4493-AFE1-D09DC435C8C3}" type="slidenum">
              <a:rPr lang="pt-BR" smtClean="0"/>
              <a:t>35</a:t>
            </a:fld>
            <a:endParaRPr lang="pt-BR"/>
          </a:p>
        </p:txBody>
      </p:sp>
    </p:spTree>
    <p:extLst>
      <p:ext uri="{BB962C8B-B14F-4D97-AF65-F5344CB8AC3E}">
        <p14:creationId xmlns:p14="http://schemas.microsoft.com/office/powerpoint/2010/main" val="4173756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De início, temos um lote em que precisamos definir o quanto vamos aproveitar, como vamos aproveitar, qual é o limite de UHs propostas? e como é feita a escolha</a:t>
            </a:r>
          </a:p>
          <a:p>
            <a:endParaRPr lang="pt-BR" dirty="0"/>
          </a:p>
          <a:p>
            <a:r>
              <a:rPr lang="pt-BR" dirty="0"/>
              <a:t>e vou explicar melhor cada pergunta a seguir</a:t>
            </a:r>
          </a:p>
        </p:txBody>
      </p:sp>
      <p:sp>
        <p:nvSpPr>
          <p:cNvPr id="4" name="Slide Number Placeholder 3"/>
          <p:cNvSpPr>
            <a:spLocks noGrp="1"/>
          </p:cNvSpPr>
          <p:nvPr>
            <p:ph type="sldNum" sz="quarter" idx="5"/>
          </p:nvPr>
        </p:nvSpPr>
        <p:spPr/>
        <p:txBody>
          <a:bodyPr/>
          <a:lstStyle/>
          <a:p>
            <a:fld id="{3FF67D6F-D4E7-4493-AFE1-D09DC435C8C3}" type="slidenum">
              <a:rPr lang="pt-BR" smtClean="0"/>
              <a:t>36</a:t>
            </a:fld>
            <a:endParaRPr lang="pt-BR"/>
          </a:p>
        </p:txBody>
      </p:sp>
    </p:spTree>
    <p:extLst>
      <p:ext uri="{BB962C8B-B14F-4D97-AF65-F5344CB8AC3E}">
        <p14:creationId xmlns:p14="http://schemas.microsoft.com/office/powerpoint/2010/main" val="2899581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relação a quanto vamos aproveitar, calculamos o potencial construtivo do lote inserido nas ZEIS, multiplicando a área do terreno pelo coeficiente de aproveitamento.</a:t>
            </a:r>
          </a:p>
          <a:p>
            <a:r>
              <a:rPr lang="pt-BR" dirty="0"/>
              <a:t>O coeficiente de aproveitamento em uma ZEIS pode variar entre o valor básico e máximo, </a:t>
            </a:r>
          </a:p>
        </p:txBody>
      </p:sp>
      <p:sp>
        <p:nvSpPr>
          <p:cNvPr id="4" name="Slide Number Placeholder 3"/>
          <p:cNvSpPr>
            <a:spLocks noGrp="1"/>
          </p:cNvSpPr>
          <p:nvPr>
            <p:ph type="sldNum" sz="quarter" idx="5"/>
          </p:nvPr>
        </p:nvSpPr>
        <p:spPr/>
        <p:txBody>
          <a:bodyPr/>
          <a:lstStyle/>
          <a:p>
            <a:fld id="{3FF67D6F-D4E7-4493-AFE1-D09DC435C8C3}" type="slidenum">
              <a:rPr lang="pt-BR" smtClean="0"/>
              <a:t>37</a:t>
            </a:fld>
            <a:endParaRPr lang="pt-BR"/>
          </a:p>
        </p:txBody>
      </p:sp>
    </p:spTree>
    <p:extLst>
      <p:ext uri="{BB962C8B-B14F-4D97-AF65-F5344CB8AC3E}">
        <p14:creationId xmlns:p14="http://schemas.microsoft.com/office/powerpoint/2010/main" val="9872791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mas para reduzir a quantidade de cenários, adotamos apenas o CA básico e o máximo para definir nossos cenários. mas tendo o quanto podemos construir em cada lote, </a:t>
            </a:r>
          </a:p>
        </p:txBody>
      </p:sp>
      <p:sp>
        <p:nvSpPr>
          <p:cNvPr id="4" name="Slide Number Placeholder 3"/>
          <p:cNvSpPr>
            <a:spLocks noGrp="1"/>
          </p:cNvSpPr>
          <p:nvPr>
            <p:ph type="sldNum" sz="quarter" idx="5"/>
          </p:nvPr>
        </p:nvSpPr>
        <p:spPr/>
        <p:txBody>
          <a:bodyPr/>
          <a:lstStyle/>
          <a:p>
            <a:fld id="{3FF67D6F-D4E7-4493-AFE1-D09DC435C8C3}" type="slidenum">
              <a:rPr lang="pt-BR" smtClean="0"/>
              <a:t>38</a:t>
            </a:fld>
            <a:endParaRPr lang="pt-BR"/>
          </a:p>
        </p:txBody>
      </p:sp>
    </p:spTree>
    <p:extLst>
      <p:ext uri="{BB962C8B-B14F-4D97-AF65-F5344CB8AC3E}">
        <p14:creationId xmlns:p14="http://schemas.microsoft.com/office/powerpoint/2010/main" val="1538535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 vamos aproveitar esse potencial construtivo?</a:t>
            </a:r>
          </a:p>
          <a:p>
            <a:r>
              <a:rPr lang="pt-BR" dirty="0"/>
              <a:t>Em teoria, e em cima do nosso objetivo geral que é verificar como seriam as desigualdades se as restrições de construção em zeis fossem mantidas, sempre vamos considerar que haverá HIS no lote. Mas essa quantidade pode variar entre uso máximo para HIS, </a:t>
            </a:r>
          </a:p>
        </p:txBody>
      </p:sp>
      <p:sp>
        <p:nvSpPr>
          <p:cNvPr id="4" name="Slide Number Placeholder 3"/>
          <p:cNvSpPr>
            <a:spLocks noGrp="1"/>
          </p:cNvSpPr>
          <p:nvPr>
            <p:ph type="sldNum" sz="quarter" idx="5"/>
          </p:nvPr>
        </p:nvSpPr>
        <p:spPr/>
        <p:txBody>
          <a:bodyPr/>
          <a:lstStyle/>
          <a:p>
            <a:fld id="{3FF67D6F-D4E7-4493-AFE1-D09DC435C8C3}" type="slidenum">
              <a:rPr lang="pt-BR" smtClean="0"/>
              <a:t>39</a:t>
            </a:fld>
            <a:endParaRPr lang="pt-BR"/>
          </a:p>
        </p:txBody>
      </p:sp>
    </p:spTree>
    <p:extLst>
      <p:ext uri="{BB962C8B-B14F-4D97-AF65-F5344CB8AC3E}">
        <p14:creationId xmlns:p14="http://schemas.microsoft.com/office/powerpoint/2010/main" val="2392463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Focando no mercado imobiliário</a:t>
            </a:r>
          </a:p>
        </p:txBody>
      </p:sp>
      <p:sp>
        <p:nvSpPr>
          <p:cNvPr id="4" name="Slide Number Placeholder 3"/>
          <p:cNvSpPr>
            <a:spLocks noGrp="1"/>
          </p:cNvSpPr>
          <p:nvPr>
            <p:ph type="sldNum" sz="quarter" idx="5"/>
          </p:nvPr>
        </p:nvSpPr>
        <p:spPr/>
        <p:txBody>
          <a:bodyPr/>
          <a:lstStyle/>
          <a:p>
            <a:fld id="{3FF67D6F-D4E7-4493-AFE1-D09DC435C8C3}" type="slidenum">
              <a:rPr lang="pt-BR" smtClean="0"/>
              <a:t>4</a:t>
            </a:fld>
            <a:endParaRPr lang="pt-BR"/>
          </a:p>
        </p:txBody>
      </p:sp>
    </p:spTree>
    <p:extLst>
      <p:ext uri="{BB962C8B-B14F-4D97-AF65-F5344CB8AC3E}">
        <p14:creationId xmlns:p14="http://schemas.microsoft.com/office/powerpoint/2010/main" val="4038175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mínimo desse mesmo uso, mas máximo de HMP e</a:t>
            </a:r>
          </a:p>
        </p:txBody>
      </p:sp>
      <p:sp>
        <p:nvSpPr>
          <p:cNvPr id="4" name="Slide Number Placeholder 3"/>
          <p:cNvSpPr>
            <a:spLocks noGrp="1"/>
          </p:cNvSpPr>
          <p:nvPr>
            <p:ph type="sldNum" sz="quarter" idx="5"/>
          </p:nvPr>
        </p:nvSpPr>
        <p:spPr/>
        <p:txBody>
          <a:bodyPr/>
          <a:lstStyle/>
          <a:p>
            <a:fld id="{3FF67D6F-D4E7-4493-AFE1-D09DC435C8C3}" type="slidenum">
              <a:rPr lang="pt-BR" smtClean="0"/>
              <a:t>40</a:t>
            </a:fld>
            <a:endParaRPr lang="pt-BR"/>
          </a:p>
        </p:txBody>
      </p:sp>
    </p:spTree>
    <p:extLst>
      <p:ext uri="{BB962C8B-B14F-4D97-AF65-F5344CB8AC3E}">
        <p14:creationId xmlns:p14="http://schemas.microsoft.com/office/powerpoint/2010/main" val="1247891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 uso máximo para alto padrão e mínimo para os outros usos.</a:t>
            </a:r>
          </a:p>
        </p:txBody>
      </p:sp>
      <p:sp>
        <p:nvSpPr>
          <p:cNvPr id="4" name="Slide Number Placeholder 3"/>
          <p:cNvSpPr>
            <a:spLocks noGrp="1"/>
          </p:cNvSpPr>
          <p:nvPr>
            <p:ph type="sldNum" sz="quarter" idx="5"/>
          </p:nvPr>
        </p:nvSpPr>
        <p:spPr/>
        <p:txBody>
          <a:bodyPr/>
          <a:lstStyle/>
          <a:p>
            <a:fld id="{3FF67D6F-D4E7-4493-AFE1-D09DC435C8C3}" type="slidenum">
              <a:rPr lang="pt-BR" smtClean="0"/>
              <a:t>41</a:t>
            </a:fld>
            <a:endParaRPr lang="pt-BR"/>
          </a:p>
        </p:txBody>
      </p:sp>
    </p:spTree>
    <p:extLst>
      <p:ext uri="{BB962C8B-B14F-4D97-AF65-F5344CB8AC3E}">
        <p14:creationId xmlns:p14="http://schemas.microsoft.com/office/powerpoint/2010/main" val="36403631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então temos o nosso segundo parâmetro que define nossos cenários</a:t>
            </a:r>
          </a:p>
        </p:txBody>
      </p:sp>
      <p:sp>
        <p:nvSpPr>
          <p:cNvPr id="4" name="Slide Number Placeholder 3"/>
          <p:cNvSpPr>
            <a:spLocks noGrp="1"/>
          </p:cNvSpPr>
          <p:nvPr>
            <p:ph type="sldNum" sz="quarter" idx="5"/>
          </p:nvPr>
        </p:nvSpPr>
        <p:spPr/>
        <p:txBody>
          <a:bodyPr/>
          <a:lstStyle/>
          <a:p>
            <a:fld id="{3FF67D6F-D4E7-4493-AFE1-D09DC435C8C3}" type="slidenum">
              <a:rPr lang="pt-BR" smtClean="0"/>
              <a:t>42</a:t>
            </a:fld>
            <a:endParaRPr lang="pt-BR"/>
          </a:p>
        </p:txBody>
      </p:sp>
    </p:spTree>
    <p:extLst>
      <p:ext uri="{BB962C8B-B14F-4D97-AF65-F5344CB8AC3E}">
        <p14:creationId xmlns:p14="http://schemas.microsoft.com/office/powerpoint/2010/main" val="1282635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então os cenários ímpares sao com CA básico e os pares com ca máximo, e os cenários 1 e 2 destinam tudo para his, 3 e 4 o máximo possível para hmp e cenários 5 e 6 para o máximo de alto padrão</a:t>
            </a:r>
          </a:p>
        </p:txBody>
      </p:sp>
      <p:sp>
        <p:nvSpPr>
          <p:cNvPr id="4" name="Slide Number Placeholder 3"/>
          <p:cNvSpPr>
            <a:spLocks noGrp="1"/>
          </p:cNvSpPr>
          <p:nvPr>
            <p:ph type="sldNum" sz="quarter" idx="5"/>
          </p:nvPr>
        </p:nvSpPr>
        <p:spPr/>
        <p:txBody>
          <a:bodyPr/>
          <a:lstStyle/>
          <a:p>
            <a:fld id="{3FF67D6F-D4E7-4493-AFE1-D09DC435C8C3}" type="slidenum">
              <a:rPr lang="pt-BR" smtClean="0"/>
              <a:t>43</a:t>
            </a:fld>
            <a:endParaRPr lang="pt-BR"/>
          </a:p>
        </p:txBody>
      </p:sp>
    </p:spTree>
    <p:extLst>
      <p:ext uri="{BB962C8B-B14F-4D97-AF65-F5344CB8AC3E}">
        <p14:creationId xmlns:p14="http://schemas.microsoft.com/office/powerpoint/2010/main" val="8669373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Passando rapidamente pelos parâmetros de cada zeis, em relação ao PDE de 2002, o CA básico para todas as zeis é igual a 1, o ca máximo varia entre 1 a 4, o mínimo de HIS varia de 40 a 70% e o mínimo da somatória de HIS e HMP varia de 70 a 80%</a:t>
            </a:r>
          </a:p>
        </p:txBody>
      </p:sp>
      <p:sp>
        <p:nvSpPr>
          <p:cNvPr id="4" name="Slide Number Placeholder 3"/>
          <p:cNvSpPr>
            <a:spLocks noGrp="1"/>
          </p:cNvSpPr>
          <p:nvPr>
            <p:ph type="sldNum" sz="quarter" idx="5"/>
          </p:nvPr>
        </p:nvSpPr>
        <p:spPr/>
        <p:txBody>
          <a:bodyPr/>
          <a:lstStyle/>
          <a:p>
            <a:fld id="{3FF67D6F-D4E7-4493-AFE1-D09DC435C8C3}" type="slidenum">
              <a:rPr lang="pt-BR" smtClean="0"/>
              <a:t>44</a:t>
            </a:fld>
            <a:endParaRPr lang="pt-BR"/>
          </a:p>
        </p:txBody>
      </p:sp>
    </p:spTree>
    <p:extLst>
      <p:ext uri="{BB962C8B-B14F-4D97-AF65-F5344CB8AC3E}">
        <p14:creationId xmlns:p14="http://schemas.microsoft.com/office/powerpoint/2010/main" val="17259483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Ok, temos já o quanto podemos aproveitar de cada lote, como vamos aproveitar dele, mas quanta UHs estão inseridas em cada lote?</a:t>
            </a:r>
          </a:p>
          <a:p>
            <a:r>
              <a:rPr lang="pt-BR" dirty="0"/>
              <a:t>Para isso, dividimos a área de cada tipo pela área útil de cada UH desse tipo. </a:t>
            </a:r>
          </a:p>
          <a:p>
            <a:r>
              <a:rPr lang="pt-BR" dirty="0"/>
              <a:t>Apesar de não concordarmos com o valor, adotamos, 37m2 para HIS, o qual é o mínimo definido pela cartilha do MCMV.</a:t>
            </a:r>
          </a:p>
          <a:p>
            <a:r>
              <a:rPr lang="pt-BR" dirty="0"/>
              <a:t>E para HMP e alto padrão, usamos o valor médio de cada tipo obtido pela base da embraesp.</a:t>
            </a:r>
          </a:p>
          <a:p>
            <a:endParaRPr lang="pt-BR" dirty="0"/>
          </a:p>
        </p:txBody>
      </p:sp>
      <p:sp>
        <p:nvSpPr>
          <p:cNvPr id="4" name="Slide Number Placeholder 3"/>
          <p:cNvSpPr>
            <a:spLocks noGrp="1"/>
          </p:cNvSpPr>
          <p:nvPr>
            <p:ph type="sldNum" sz="quarter" idx="5"/>
          </p:nvPr>
        </p:nvSpPr>
        <p:spPr/>
        <p:txBody>
          <a:bodyPr/>
          <a:lstStyle/>
          <a:p>
            <a:fld id="{3FF67D6F-D4E7-4493-AFE1-D09DC435C8C3}" type="slidenum">
              <a:rPr lang="pt-BR" smtClean="0"/>
              <a:t>45</a:t>
            </a:fld>
            <a:endParaRPr lang="pt-BR"/>
          </a:p>
        </p:txBody>
      </p:sp>
    </p:spTree>
    <p:extLst>
      <p:ext uri="{BB962C8B-B14F-4D97-AF65-F5344CB8AC3E}">
        <p14:creationId xmlns:p14="http://schemas.microsoft.com/office/powerpoint/2010/main" val="10432238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Mas existe um limite de UHs propostas? Sim.</a:t>
            </a:r>
          </a:p>
          <a:p>
            <a:r>
              <a:rPr lang="pt-BR" dirty="0"/>
              <a:t>Para compara com a situação inicial e como estamos focando em HIS, o fator limitante considerado foi a quantidade de UHs de HIS propostas no período</a:t>
            </a:r>
          </a:p>
          <a:p>
            <a:endParaRPr lang="pt-BR" dirty="0"/>
          </a:p>
          <a:p>
            <a:r>
              <a:rPr lang="pt-BR" dirty="0"/>
              <a:t>então, todas as UHS de HIS são realocadas, e dizemos realocadas em relação ao cenário base, que seria a localização real das UHs</a:t>
            </a:r>
          </a:p>
          <a:p>
            <a:endParaRPr lang="pt-BR" dirty="0"/>
          </a:p>
          <a:p>
            <a:r>
              <a:rPr lang="pt-BR" dirty="0"/>
              <a:t>mas, se o cenário for de máximo HIS, nenhuma UH de HMP ou alto padrão é realocada</a:t>
            </a:r>
          </a:p>
          <a:p>
            <a:r>
              <a:rPr lang="pt-BR" dirty="0"/>
              <a:t>se for de máximo de HMP, as UHs são realocadas apenas onde há HIS, priorizando as que têm piior acessibilidade para serem realocadas</a:t>
            </a:r>
          </a:p>
          <a:p>
            <a:r>
              <a:rPr lang="pt-BR" dirty="0"/>
              <a:t>e se for de máximo de alto padrão, o procedimento para HMP e alto padrão é o mesmo que eu já comentei do cenário anterior</a:t>
            </a:r>
          </a:p>
          <a:p>
            <a:endParaRPr lang="pt-BR" dirty="0"/>
          </a:p>
          <a:p>
            <a:pPr defTabSz="965865">
              <a:defRPr/>
            </a:pPr>
            <a:r>
              <a:rPr lang="pt-BR" dirty="0"/>
              <a:t>Ok, então se nem todos os lotes são usados,</a:t>
            </a:r>
          </a:p>
        </p:txBody>
      </p:sp>
      <p:sp>
        <p:nvSpPr>
          <p:cNvPr id="4" name="Slide Number Placeholder 3"/>
          <p:cNvSpPr>
            <a:spLocks noGrp="1"/>
          </p:cNvSpPr>
          <p:nvPr>
            <p:ph type="sldNum" sz="quarter" idx="5"/>
          </p:nvPr>
        </p:nvSpPr>
        <p:spPr/>
        <p:txBody>
          <a:bodyPr/>
          <a:lstStyle/>
          <a:p>
            <a:fld id="{3FF67D6F-D4E7-4493-AFE1-D09DC435C8C3}" type="slidenum">
              <a:rPr lang="pt-BR" smtClean="0"/>
              <a:t>46</a:t>
            </a:fld>
            <a:endParaRPr lang="pt-BR"/>
          </a:p>
        </p:txBody>
      </p:sp>
    </p:spTree>
    <p:extLst>
      <p:ext uri="{BB962C8B-B14F-4D97-AF65-F5344CB8AC3E}">
        <p14:creationId xmlns:p14="http://schemas.microsoft.com/office/powerpoint/2010/main" val="3935875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 é feita a escolha?</a:t>
            </a:r>
          </a:p>
          <a:p>
            <a:endParaRPr lang="pt-BR" dirty="0"/>
          </a:p>
          <a:p>
            <a:r>
              <a:rPr lang="pt-BR" dirty="0"/>
              <a:t>Seguimos o seguinte processo e vou explicar rapidamente como foi com o nosso exemplo aqui do lado</a:t>
            </a:r>
          </a:p>
        </p:txBody>
      </p:sp>
      <p:sp>
        <p:nvSpPr>
          <p:cNvPr id="4" name="Slide Number Placeholder 3"/>
          <p:cNvSpPr>
            <a:spLocks noGrp="1"/>
          </p:cNvSpPr>
          <p:nvPr>
            <p:ph type="sldNum" sz="quarter" idx="5"/>
          </p:nvPr>
        </p:nvSpPr>
        <p:spPr/>
        <p:txBody>
          <a:bodyPr/>
          <a:lstStyle/>
          <a:p>
            <a:fld id="{3FF67D6F-D4E7-4493-AFE1-D09DC435C8C3}" type="slidenum">
              <a:rPr lang="pt-BR" smtClean="0"/>
              <a:t>47</a:t>
            </a:fld>
            <a:endParaRPr lang="pt-BR"/>
          </a:p>
        </p:txBody>
      </p:sp>
    </p:spTree>
    <p:extLst>
      <p:ext uri="{BB962C8B-B14F-4D97-AF65-F5344CB8AC3E}">
        <p14:creationId xmlns:p14="http://schemas.microsoft.com/office/powerpoint/2010/main" val="25888490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Tendo calculado a acessibilidade para a região e, no nosso caso a maior acessibilidade é onde está mais escuro, </a:t>
            </a:r>
          </a:p>
        </p:txBody>
      </p:sp>
      <p:sp>
        <p:nvSpPr>
          <p:cNvPr id="4" name="Slide Number Placeholder 3"/>
          <p:cNvSpPr>
            <a:spLocks noGrp="1"/>
          </p:cNvSpPr>
          <p:nvPr>
            <p:ph type="sldNum" sz="quarter" idx="5"/>
          </p:nvPr>
        </p:nvSpPr>
        <p:spPr/>
        <p:txBody>
          <a:bodyPr/>
          <a:lstStyle/>
          <a:p>
            <a:fld id="{3FF67D6F-D4E7-4493-AFE1-D09DC435C8C3}" type="slidenum">
              <a:rPr lang="pt-BR" smtClean="0"/>
              <a:t>48</a:t>
            </a:fld>
            <a:endParaRPr lang="pt-BR"/>
          </a:p>
        </p:txBody>
      </p:sp>
    </p:spTree>
    <p:extLst>
      <p:ext uri="{BB962C8B-B14F-4D97-AF65-F5344CB8AC3E}">
        <p14:creationId xmlns:p14="http://schemas.microsoft.com/office/powerpoint/2010/main" val="4011975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selecionamos o lote com melhor acessibilidade</a:t>
            </a:r>
          </a:p>
        </p:txBody>
      </p:sp>
      <p:sp>
        <p:nvSpPr>
          <p:cNvPr id="4" name="Slide Number Placeholder 3"/>
          <p:cNvSpPr>
            <a:spLocks noGrp="1"/>
          </p:cNvSpPr>
          <p:nvPr>
            <p:ph type="sldNum" sz="quarter" idx="5"/>
          </p:nvPr>
        </p:nvSpPr>
        <p:spPr/>
        <p:txBody>
          <a:bodyPr/>
          <a:lstStyle/>
          <a:p>
            <a:fld id="{3FF67D6F-D4E7-4493-AFE1-D09DC435C8C3}" type="slidenum">
              <a:rPr lang="pt-BR" smtClean="0"/>
              <a:t>49</a:t>
            </a:fld>
            <a:endParaRPr lang="pt-BR"/>
          </a:p>
        </p:txBody>
      </p:sp>
    </p:spTree>
    <p:extLst>
      <p:ext uri="{BB962C8B-B14F-4D97-AF65-F5344CB8AC3E}">
        <p14:creationId xmlns:p14="http://schemas.microsoft.com/office/powerpoint/2010/main" val="290907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Pedro Abramo discute que em cidades da América Latina, os incorporadores tendem a </a:t>
            </a:r>
          </a:p>
        </p:txBody>
      </p:sp>
      <p:sp>
        <p:nvSpPr>
          <p:cNvPr id="4" name="Slide Number Placeholder 3"/>
          <p:cNvSpPr>
            <a:spLocks noGrp="1"/>
          </p:cNvSpPr>
          <p:nvPr>
            <p:ph type="sldNum" sz="quarter" idx="5"/>
          </p:nvPr>
        </p:nvSpPr>
        <p:spPr/>
        <p:txBody>
          <a:bodyPr/>
          <a:lstStyle/>
          <a:p>
            <a:fld id="{3FF67D6F-D4E7-4493-AFE1-D09DC435C8C3}" type="slidenum">
              <a:rPr lang="pt-BR" smtClean="0"/>
              <a:t>5</a:t>
            </a:fld>
            <a:endParaRPr lang="pt-BR"/>
          </a:p>
        </p:txBody>
      </p:sp>
    </p:spTree>
    <p:extLst>
      <p:ext uri="{BB962C8B-B14F-4D97-AF65-F5344CB8AC3E}">
        <p14:creationId xmlns:p14="http://schemas.microsoft.com/office/powerpoint/2010/main" val="3706101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verificamos se o somatório é maior do que a restrição que impomos</a:t>
            </a:r>
          </a:p>
        </p:txBody>
      </p:sp>
      <p:sp>
        <p:nvSpPr>
          <p:cNvPr id="4" name="Slide Number Placeholder 3"/>
          <p:cNvSpPr>
            <a:spLocks noGrp="1"/>
          </p:cNvSpPr>
          <p:nvPr>
            <p:ph type="sldNum" sz="quarter" idx="5"/>
          </p:nvPr>
        </p:nvSpPr>
        <p:spPr/>
        <p:txBody>
          <a:bodyPr/>
          <a:lstStyle/>
          <a:p>
            <a:fld id="{3FF67D6F-D4E7-4493-AFE1-D09DC435C8C3}" type="slidenum">
              <a:rPr lang="pt-BR" smtClean="0"/>
              <a:t>50</a:t>
            </a:fld>
            <a:endParaRPr lang="pt-BR"/>
          </a:p>
        </p:txBody>
      </p:sp>
    </p:spTree>
    <p:extLst>
      <p:ext uri="{BB962C8B-B14F-4D97-AF65-F5344CB8AC3E}">
        <p14:creationId xmlns:p14="http://schemas.microsoft.com/office/powerpoint/2010/main" val="33928790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 não for</a:t>
            </a:r>
          </a:p>
        </p:txBody>
      </p:sp>
      <p:sp>
        <p:nvSpPr>
          <p:cNvPr id="4" name="Slide Number Placeholder 3"/>
          <p:cNvSpPr>
            <a:spLocks noGrp="1"/>
          </p:cNvSpPr>
          <p:nvPr>
            <p:ph type="sldNum" sz="quarter" idx="5"/>
          </p:nvPr>
        </p:nvSpPr>
        <p:spPr/>
        <p:txBody>
          <a:bodyPr/>
          <a:lstStyle/>
          <a:p>
            <a:fld id="{3FF67D6F-D4E7-4493-AFE1-D09DC435C8C3}" type="slidenum">
              <a:rPr lang="pt-BR" smtClean="0"/>
              <a:t>51</a:t>
            </a:fld>
            <a:endParaRPr lang="pt-BR"/>
          </a:p>
        </p:txBody>
      </p:sp>
    </p:spTree>
    <p:extLst>
      <p:ext uri="{BB962C8B-B14F-4D97-AF65-F5344CB8AC3E}">
        <p14:creationId xmlns:p14="http://schemas.microsoft.com/office/powerpoint/2010/main" val="12765420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selecionamos novamente outro lote, aqui no nosso exemplo pulamos alguns passos pra ser mais rápido</a:t>
            </a:r>
          </a:p>
        </p:txBody>
      </p:sp>
      <p:sp>
        <p:nvSpPr>
          <p:cNvPr id="4" name="Slide Number Placeholder 3"/>
          <p:cNvSpPr>
            <a:spLocks noGrp="1"/>
          </p:cNvSpPr>
          <p:nvPr>
            <p:ph type="sldNum" sz="quarter" idx="5"/>
          </p:nvPr>
        </p:nvSpPr>
        <p:spPr/>
        <p:txBody>
          <a:bodyPr/>
          <a:lstStyle/>
          <a:p>
            <a:fld id="{3FF67D6F-D4E7-4493-AFE1-D09DC435C8C3}" type="slidenum">
              <a:rPr lang="pt-BR" smtClean="0"/>
              <a:t>52</a:t>
            </a:fld>
            <a:endParaRPr lang="pt-BR"/>
          </a:p>
        </p:txBody>
      </p:sp>
    </p:spTree>
    <p:extLst>
      <p:ext uri="{BB962C8B-B14F-4D97-AF65-F5344CB8AC3E}">
        <p14:creationId xmlns:p14="http://schemas.microsoft.com/office/powerpoint/2010/main" val="2946741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3FF67D6F-D4E7-4493-AFE1-D09DC435C8C3}" type="slidenum">
              <a:rPr lang="pt-BR" smtClean="0"/>
              <a:t>53</a:t>
            </a:fld>
            <a:endParaRPr lang="pt-BR"/>
          </a:p>
        </p:txBody>
      </p:sp>
    </p:spTree>
    <p:extLst>
      <p:ext uri="{BB962C8B-B14F-4D97-AF65-F5344CB8AC3E}">
        <p14:creationId xmlns:p14="http://schemas.microsoft.com/office/powerpoint/2010/main" val="10770754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54</a:t>
            </a:fld>
            <a:endParaRPr lang="pt-BR"/>
          </a:p>
        </p:txBody>
      </p:sp>
    </p:spTree>
    <p:extLst>
      <p:ext uri="{BB962C8B-B14F-4D97-AF65-F5344CB8AC3E}">
        <p14:creationId xmlns:p14="http://schemas.microsoft.com/office/powerpoint/2010/main" val="3468896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55</a:t>
            </a:fld>
            <a:endParaRPr lang="pt-BR"/>
          </a:p>
        </p:txBody>
      </p:sp>
    </p:spTree>
    <p:extLst>
      <p:ext uri="{BB962C8B-B14F-4D97-AF65-F5344CB8AC3E}">
        <p14:creationId xmlns:p14="http://schemas.microsoft.com/office/powerpoint/2010/main" val="3758908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56</a:t>
            </a:fld>
            <a:endParaRPr lang="pt-BR"/>
          </a:p>
        </p:txBody>
      </p:sp>
    </p:spTree>
    <p:extLst>
      <p:ext uri="{BB962C8B-B14F-4D97-AF65-F5344CB8AC3E}">
        <p14:creationId xmlns:p14="http://schemas.microsoft.com/office/powerpoint/2010/main" val="2029655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5865">
              <a:defRPr/>
            </a:pPr>
            <a:r>
              <a:rPr lang="pt-BR" dirty="0"/>
              <a:t>fazemos isso até atendermos a restrição, </a:t>
            </a:r>
          </a:p>
        </p:txBody>
      </p:sp>
      <p:sp>
        <p:nvSpPr>
          <p:cNvPr id="4" name="Slide Number Placeholder 3"/>
          <p:cNvSpPr>
            <a:spLocks noGrp="1"/>
          </p:cNvSpPr>
          <p:nvPr>
            <p:ph type="sldNum" sz="quarter" idx="5"/>
          </p:nvPr>
        </p:nvSpPr>
        <p:spPr/>
        <p:txBody>
          <a:bodyPr/>
          <a:lstStyle/>
          <a:p>
            <a:fld id="{3FF67D6F-D4E7-4493-AFE1-D09DC435C8C3}" type="slidenum">
              <a:rPr lang="pt-BR" smtClean="0"/>
              <a:t>57</a:t>
            </a:fld>
            <a:endParaRPr lang="pt-BR"/>
          </a:p>
        </p:txBody>
      </p:sp>
    </p:spTree>
    <p:extLst>
      <p:ext uri="{BB962C8B-B14F-4D97-AF65-F5344CB8AC3E}">
        <p14:creationId xmlns:p14="http://schemas.microsoft.com/office/powerpoint/2010/main" val="17720829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 quando atendida, finalizamos o processo</a:t>
            </a:r>
          </a:p>
        </p:txBody>
      </p:sp>
      <p:sp>
        <p:nvSpPr>
          <p:cNvPr id="4" name="Slide Number Placeholder 3"/>
          <p:cNvSpPr>
            <a:spLocks noGrp="1"/>
          </p:cNvSpPr>
          <p:nvPr>
            <p:ph type="sldNum" sz="quarter" idx="5"/>
          </p:nvPr>
        </p:nvSpPr>
        <p:spPr/>
        <p:txBody>
          <a:bodyPr/>
          <a:lstStyle/>
          <a:p>
            <a:fld id="{3FF67D6F-D4E7-4493-AFE1-D09DC435C8C3}" type="slidenum">
              <a:rPr lang="pt-BR" smtClean="0"/>
              <a:t>58</a:t>
            </a:fld>
            <a:endParaRPr lang="pt-BR"/>
          </a:p>
        </p:txBody>
      </p:sp>
    </p:spTree>
    <p:extLst>
      <p:ext uri="{BB962C8B-B14F-4D97-AF65-F5344CB8AC3E}">
        <p14:creationId xmlns:p14="http://schemas.microsoft.com/office/powerpoint/2010/main" val="22668337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indo para resultados</a:t>
            </a:r>
          </a:p>
        </p:txBody>
      </p:sp>
      <p:sp>
        <p:nvSpPr>
          <p:cNvPr id="4" name="Slide Number Placeholder 3"/>
          <p:cNvSpPr>
            <a:spLocks noGrp="1"/>
          </p:cNvSpPr>
          <p:nvPr>
            <p:ph type="sldNum" sz="quarter" idx="5"/>
          </p:nvPr>
        </p:nvSpPr>
        <p:spPr/>
        <p:txBody>
          <a:bodyPr/>
          <a:lstStyle/>
          <a:p>
            <a:fld id="{3FF67D6F-D4E7-4493-AFE1-D09DC435C8C3}" type="slidenum">
              <a:rPr lang="pt-BR" smtClean="0"/>
              <a:t>59</a:t>
            </a:fld>
            <a:endParaRPr lang="pt-BR"/>
          </a:p>
        </p:txBody>
      </p:sp>
    </p:spTree>
    <p:extLst>
      <p:ext uri="{BB962C8B-B14F-4D97-AF65-F5344CB8AC3E}">
        <p14:creationId xmlns:p14="http://schemas.microsoft.com/office/powerpoint/2010/main" val="261241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focar na alta renda, mesmo não havendo um déficit habitacional</a:t>
            </a:r>
          </a:p>
        </p:txBody>
      </p:sp>
      <p:sp>
        <p:nvSpPr>
          <p:cNvPr id="4" name="Slide Number Placeholder 3"/>
          <p:cNvSpPr>
            <a:spLocks noGrp="1"/>
          </p:cNvSpPr>
          <p:nvPr>
            <p:ph type="sldNum" sz="quarter" idx="5"/>
          </p:nvPr>
        </p:nvSpPr>
        <p:spPr/>
        <p:txBody>
          <a:bodyPr/>
          <a:lstStyle/>
          <a:p>
            <a:fld id="{3FF67D6F-D4E7-4493-AFE1-D09DC435C8C3}" type="slidenum">
              <a:rPr lang="pt-BR" smtClean="0"/>
              <a:t>6</a:t>
            </a:fld>
            <a:endParaRPr lang="pt-BR"/>
          </a:p>
        </p:txBody>
      </p:sp>
    </p:spTree>
    <p:extLst>
      <p:ext uri="{BB962C8B-B14F-4D97-AF65-F5344CB8AC3E}">
        <p14:creationId xmlns:p14="http://schemas.microsoft.com/office/powerpoint/2010/main" val="26451763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primeiro a verificação entre acessibilidade e segregação</a:t>
            </a:r>
          </a:p>
        </p:txBody>
      </p:sp>
      <p:sp>
        <p:nvSpPr>
          <p:cNvPr id="4" name="Slide Number Placeholder 3"/>
          <p:cNvSpPr>
            <a:spLocks noGrp="1"/>
          </p:cNvSpPr>
          <p:nvPr>
            <p:ph type="sldNum" sz="quarter" idx="5"/>
          </p:nvPr>
        </p:nvSpPr>
        <p:spPr/>
        <p:txBody>
          <a:bodyPr/>
          <a:lstStyle/>
          <a:p>
            <a:fld id="{3FF67D6F-D4E7-4493-AFE1-D09DC435C8C3}" type="slidenum">
              <a:rPr lang="pt-BR" smtClean="0"/>
              <a:t>60</a:t>
            </a:fld>
            <a:endParaRPr lang="pt-BR"/>
          </a:p>
        </p:txBody>
      </p:sp>
    </p:spTree>
    <p:extLst>
      <p:ext uri="{BB962C8B-B14F-4D97-AF65-F5344CB8AC3E}">
        <p14:creationId xmlns:p14="http://schemas.microsoft.com/office/powerpoint/2010/main" val="1941881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Para esta primeira análise, calculamos a acessibilidade acumulada para empregos de 2017 com a rede de 2017 e comparamos com o isolamento do grupo com renda familiar menor que 3SM.</a:t>
            </a:r>
          </a:p>
          <a:p>
            <a:r>
              <a:rPr lang="pt-BR" dirty="0"/>
              <a:t>Verificamos que há uma autocorrelação espacial com Moran de -0,285</a:t>
            </a:r>
          </a:p>
          <a:p>
            <a:r>
              <a:rPr lang="pt-BR" dirty="0"/>
              <a:t>E, olhando espacialmente essa relação, há uma predominância de alta acessibilidade e baixo isolamento no centro e baixa acessibilidade e alta segregação. </a:t>
            </a:r>
          </a:p>
        </p:txBody>
      </p:sp>
      <p:sp>
        <p:nvSpPr>
          <p:cNvPr id="4" name="Slide Number Placeholder 3"/>
          <p:cNvSpPr>
            <a:spLocks noGrp="1"/>
          </p:cNvSpPr>
          <p:nvPr>
            <p:ph type="sldNum" sz="quarter" idx="5"/>
          </p:nvPr>
        </p:nvSpPr>
        <p:spPr/>
        <p:txBody>
          <a:bodyPr/>
          <a:lstStyle/>
          <a:p>
            <a:fld id="{3FF67D6F-D4E7-4493-AFE1-D09DC435C8C3}" type="slidenum">
              <a:rPr lang="pt-BR" smtClean="0"/>
              <a:t>61</a:t>
            </a:fld>
            <a:endParaRPr lang="pt-BR"/>
          </a:p>
        </p:txBody>
      </p:sp>
    </p:spTree>
    <p:extLst>
      <p:ext uri="{BB962C8B-B14F-4D97-AF65-F5344CB8AC3E}">
        <p14:creationId xmlns:p14="http://schemas.microsoft.com/office/powerpoint/2010/main" val="1358674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Já em relação ao mcmv, relembrando que queremos verificar sua inserção urbana</a:t>
            </a:r>
          </a:p>
        </p:txBody>
      </p:sp>
      <p:sp>
        <p:nvSpPr>
          <p:cNvPr id="4" name="Slide Number Placeholder 3"/>
          <p:cNvSpPr>
            <a:spLocks noGrp="1"/>
          </p:cNvSpPr>
          <p:nvPr>
            <p:ph type="sldNum" sz="quarter" idx="5"/>
          </p:nvPr>
        </p:nvSpPr>
        <p:spPr/>
        <p:txBody>
          <a:bodyPr/>
          <a:lstStyle/>
          <a:p>
            <a:fld id="{3FF67D6F-D4E7-4493-AFE1-D09DC435C8C3}" type="slidenum">
              <a:rPr lang="pt-BR" smtClean="0"/>
              <a:t>62</a:t>
            </a:fld>
            <a:endParaRPr lang="pt-BR"/>
          </a:p>
        </p:txBody>
      </p:sp>
    </p:spTree>
    <p:extLst>
      <p:ext uri="{BB962C8B-B14F-4D97-AF65-F5344CB8AC3E}">
        <p14:creationId xmlns:p14="http://schemas.microsoft.com/office/powerpoint/2010/main" val="3030812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Como a maioria dos estudos discutem, a faixa 1 está predominantemente na periferia e as faixa 2 e 3 no entorno do centro</a:t>
            </a:r>
          </a:p>
        </p:txBody>
      </p:sp>
      <p:sp>
        <p:nvSpPr>
          <p:cNvPr id="4" name="Slide Number Placeholder 3"/>
          <p:cNvSpPr>
            <a:spLocks noGrp="1"/>
          </p:cNvSpPr>
          <p:nvPr>
            <p:ph type="sldNum" sz="quarter" idx="5"/>
          </p:nvPr>
        </p:nvSpPr>
        <p:spPr/>
        <p:txBody>
          <a:bodyPr/>
          <a:lstStyle/>
          <a:p>
            <a:fld id="{3FF67D6F-D4E7-4493-AFE1-D09DC435C8C3}" type="slidenum">
              <a:rPr lang="pt-BR" smtClean="0"/>
              <a:t>63</a:t>
            </a:fld>
            <a:endParaRPr lang="pt-BR"/>
          </a:p>
        </p:txBody>
      </p:sp>
    </p:spTree>
    <p:extLst>
      <p:ext uri="{BB962C8B-B14F-4D97-AF65-F5344CB8AC3E}">
        <p14:creationId xmlns:p14="http://schemas.microsoft.com/office/powerpoint/2010/main" val="25327616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Quando analisamos a sua localização, através da acessibilidade e comparamos com o nível de isolamento, vemos que 68% da faixa 1 está em locais com baixa acessibilidade e alto isolamento, principalmente da fase 1</a:t>
            </a:r>
          </a:p>
          <a:p>
            <a:r>
              <a:rPr lang="pt-BR" dirty="0"/>
              <a:t>também verificamos que pelo menos 85% dos empreendimentos da faixa 1 de cada fase têm baixa acessibilidade</a:t>
            </a:r>
          </a:p>
          <a:p>
            <a:r>
              <a:rPr lang="pt-BR" dirty="0"/>
              <a:t>já em relação às faixas 2 e 3, cerca de 32% também em locais com baixa acessibilidade e alto isolamento</a:t>
            </a:r>
          </a:p>
          <a:p>
            <a:r>
              <a:rPr lang="pt-BR" dirty="0"/>
              <a:t>e, ainda que tenham melhor acessibilidade, há empreendimentos de faixas 2 e 3 que tem alto nível de segregação</a:t>
            </a:r>
          </a:p>
        </p:txBody>
      </p:sp>
      <p:sp>
        <p:nvSpPr>
          <p:cNvPr id="4" name="Slide Number Placeholder 3"/>
          <p:cNvSpPr>
            <a:spLocks noGrp="1"/>
          </p:cNvSpPr>
          <p:nvPr>
            <p:ph type="sldNum" sz="quarter" idx="5"/>
          </p:nvPr>
        </p:nvSpPr>
        <p:spPr/>
        <p:txBody>
          <a:bodyPr/>
          <a:lstStyle/>
          <a:p>
            <a:fld id="{3FF67D6F-D4E7-4493-AFE1-D09DC435C8C3}" type="slidenum">
              <a:rPr lang="pt-BR" smtClean="0"/>
              <a:t>64</a:t>
            </a:fld>
            <a:endParaRPr lang="pt-BR"/>
          </a:p>
        </p:txBody>
      </p:sp>
    </p:spTree>
    <p:extLst>
      <p:ext uri="{BB962C8B-B14F-4D97-AF65-F5344CB8AC3E}">
        <p14:creationId xmlns:p14="http://schemas.microsoft.com/office/powerpoint/2010/main" val="40050916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em relação a inserção urbana do mercado imobiliário, a partir da base da embraesp, e comparando com o mcmv</a:t>
            </a:r>
          </a:p>
        </p:txBody>
      </p:sp>
      <p:sp>
        <p:nvSpPr>
          <p:cNvPr id="4" name="Slide Number Placeholder 3"/>
          <p:cNvSpPr>
            <a:spLocks noGrp="1"/>
          </p:cNvSpPr>
          <p:nvPr>
            <p:ph type="sldNum" sz="quarter" idx="5"/>
          </p:nvPr>
        </p:nvSpPr>
        <p:spPr/>
        <p:txBody>
          <a:bodyPr/>
          <a:lstStyle/>
          <a:p>
            <a:fld id="{3FF67D6F-D4E7-4493-AFE1-D09DC435C8C3}" type="slidenum">
              <a:rPr lang="pt-BR" smtClean="0"/>
              <a:t>65</a:t>
            </a:fld>
            <a:endParaRPr lang="pt-BR"/>
          </a:p>
        </p:txBody>
      </p:sp>
    </p:spTree>
    <p:extLst>
      <p:ext uri="{BB962C8B-B14F-4D97-AF65-F5344CB8AC3E}">
        <p14:creationId xmlns:p14="http://schemas.microsoft.com/office/powerpoint/2010/main" val="8753361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vemos que HMP têm localizações semelhantes Às das faixas 2 e 3</a:t>
            </a:r>
          </a:p>
          <a:p>
            <a:r>
              <a:rPr lang="pt-BR" dirty="0"/>
              <a:t>e, como era esperado, alto padrão está predominantemente no centro</a:t>
            </a:r>
          </a:p>
        </p:txBody>
      </p:sp>
      <p:sp>
        <p:nvSpPr>
          <p:cNvPr id="4" name="Slide Number Placeholder 3"/>
          <p:cNvSpPr>
            <a:spLocks noGrp="1"/>
          </p:cNvSpPr>
          <p:nvPr>
            <p:ph type="sldNum" sz="quarter" idx="5"/>
          </p:nvPr>
        </p:nvSpPr>
        <p:spPr/>
        <p:txBody>
          <a:bodyPr/>
          <a:lstStyle/>
          <a:p>
            <a:fld id="{3FF67D6F-D4E7-4493-AFE1-D09DC435C8C3}" type="slidenum">
              <a:rPr lang="pt-BR" smtClean="0"/>
              <a:t>66</a:t>
            </a:fld>
            <a:endParaRPr lang="pt-BR"/>
          </a:p>
        </p:txBody>
      </p:sp>
    </p:spTree>
    <p:extLst>
      <p:ext uri="{BB962C8B-B14F-4D97-AF65-F5344CB8AC3E}">
        <p14:creationId xmlns:p14="http://schemas.microsoft.com/office/powerpoint/2010/main" val="244826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Comparando a sua localização com o mcmv, vemos que </a:t>
            </a:r>
          </a:p>
          <a:p>
            <a:r>
              <a:rPr lang="pt-BR" dirty="0"/>
              <a:t>HIS, que seria a faixa 1, tem piores níveis de acessibilidade</a:t>
            </a:r>
          </a:p>
          <a:p>
            <a:r>
              <a:rPr lang="pt-BR" dirty="0"/>
              <a:t>HMP do MCMV  (faixas 2 e 3) tem melhor localização que os propostos pelo mercado</a:t>
            </a:r>
          </a:p>
          <a:p>
            <a:r>
              <a:rPr lang="pt-BR" dirty="0"/>
              <a:t>já o alto padrão tem melhores níveis de acessibilidade que todos os outros, principalmente na segunda fase (depois de 2011)</a:t>
            </a:r>
          </a:p>
          <a:p>
            <a:r>
              <a:rPr lang="pt-BR" dirty="0"/>
              <a:t>em que reflete maior desigualdade quando comparamos apenas a localização dos empreendimentos propostos</a:t>
            </a:r>
          </a:p>
        </p:txBody>
      </p:sp>
      <p:sp>
        <p:nvSpPr>
          <p:cNvPr id="4" name="Slide Number Placeholder 3"/>
          <p:cNvSpPr>
            <a:spLocks noGrp="1"/>
          </p:cNvSpPr>
          <p:nvPr>
            <p:ph type="sldNum" sz="quarter" idx="5"/>
          </p:nvPr>
        </p:nvSpPr>
        <p:spPr/>
        <p:txBody>
          <a:bodyPr/>
          <a:lstStyle/>
          <a:p>
            <a:fld id="{3FF67D6F-D4E7-4493-AFE1-D09DC435C8C3}" type="slidenum">
              <a:rPr lang="pt-BR" smtClean="0"/>
              <a:t>67</a:t>
            </a:fld>
            <a:endParaRPr lang="pt-BR"/>
          </a:p>
        </p:txBody>
      </p:sp>
    </p:spTree>
    <p:extLst>
      <p:ext uri="{BB962C8B-B14F-4D97-AF65-F5344CB8AC3E}">
        <p14:creationId xmlns:p14="http://schemas.microsoft.com/office/powerpoint/2010/main" val="23677501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olhando tudo isto com as ZEIS</a:t>
            </a:r>
          </a:p>
        </p:txBody>
      </p:sp>
      <p:sp>
        <p:nvSpPr>
          <p:cNvPr id="4" name="Slide Number Placeholder 3"/>
          <p:cNvSpPr>
            <a:spLocks noGrp="1"/>
          </p:cNvSpPr>
          <p:nvPr>
            <p:ph type="sldNum" sz="quarter" idx="5"/>
          </p:nvPr>
        </p:nvSpPr>
        <p:spPr/>
        <p:txBody>
          <a:bodyPr/>
          <a:lstStyle/>
          <a:p>
            <a:fld id="{3FF67D6F-D4E7-4493-AFE1-D09DC435C8C3}" type="slidenum">
              <a:rPr lang="pt-BR" smtClean="0"/>
              <a:t>68</a:t>
            </a:fld>
            <a:endParaRPr lang="pt-BR"/>
          </a:p>
        </p:txBody>
      </p:sp>
    </p:spTree>
    <p:extLst>
      <p:ext uri="{BB962C8B-B14F-4D97-AF65-F5344CB8AC3E}">
        <p14:creationId xmlns:p14="http://schemas.microsoft.com/office/powerpoint/2010/main" val="14082800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Primeiro, como esperado pela definição das próprias ZEIS. As zeis 3 têm melhor localização por serem zeis de vazios e estão em locais com mais infraestrutura.</a:t>
            </a:r>
          </a:p>
          <a:p>
            <a:r>
              <a:rPr lang="pt-BR" dirty="0"/>
              <a:t>Em seguida, temos as zeis 2 que também são de vazios, mas com menos infra que o entorno das 3</a:t>
            </a:r>
          </a:p>
          <a:p>
            <a:r>
              <a:rPr lang="pt-BR" dirty="0"/>
              <a:t>e, por último, as zeis 4, que têm menor acessibilidade por estar em áreas de mananciais</a:t>
            </a:r>
          </a:p>
        </p:txBody>
      </p:sp>
      <p:sp>
        <p:nvSpPr>
          <p:cNvPr id="4" name="Slide Number Placeholder 3"/>
          <p:cNvSpPr>
            <a:spLocks noGrp="1"/>
          </p:cNvSpPr>
          <p:nvPr>
            <p:ph type="sldNum" sz="quarter" idx="5"/>
          </p:nvPr>
        </p:nvSpPr>
        <p:spPr/>
        <p:txBody>
          <a:bodyPr/>
          <a:lstStyle/>
          <a:p>
            <a:fld id="{3FF67D6F-D4E7-4493-AFE1-D09DC435C8C3}" type="slidenum">
              <a:rPr lang="pt-BR" smtClean="0"/>
              <a:t>69</a:t>
            </a:fld>
            <a:endParaRPr lang="pt-BR"/>
          </a:p>
        </p:txBody>
      </p:sp>
    </p:spTree>
    <p:extLst>
      <p:ext uri="{BB962C8B-B14F-4D97-AF65-F5344CB8AC3E}">
        <p14:creationId xmlns:p14="http://schemas.microsoft.com/office/powerpoint/2010/main" val="78858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3FF67D6F-D4E7-4493-AFE1-D09DC435C8C3}" type="slidenum">
              <a:rPr lang="pt-BR" smtClean="0"/>
              <a:t>7</a:t>
            </a:fld>
            <a:endParaRPr lang="pt-BR"/>
          </a:p>
        </p:txBody>
      </p:sp>
    </p:spTree>
    <p:extLst>
      <p:ext uri="{BB962C8B-B14F-4D97-AF65-F5344CB8AC3E}">
        <p14:creationId xmlns:p14="http://schemas.microsoft.com/office/powerpoint/2010/main" val="407080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Em relação ao uso das zeis, cruzando elas com as nossas bases de lançamentos da embraesp e com as contratações do MCMV,</a:t>
            </a:r>
          </a:p>
          <a:p>
            <a:r>
              <a:rPr lang="pt-BR" dirty="0"/>
              <a:t>vemos que há uma predominancia de UHs de alto padrão e de HMP nas zeis 2 e 3</a:t>
            </a:r>
          </a:p>
          <a:p>
            <a:endParaRPr lang="pt-BR" dirty="0"/>
          </a:p>
          <a:p>
            <a:r>
              <a:rPr lang="pt-BR" dirty="0"/>
              <a:t>quando desconsideramos essas ZEIS “usadas” e comparamos com os empreendimentos de HIS e HMP que não estavam alocados em ZEIS, vemos que há a possibilidade de melhora e, portanto, decidimos simular o quanto melhoraria as suas localizações.</a:t>
            </a:r>
          </a:p>
        </p:txBody>
      </p:sp>
      <p:sp>
        <p:nvSpPr>
          <p:cNvPr id="4" name="Slide Number Placeholder 3"/>
          <p:cNvSpPr>
            <a:spLocks noGrp="1"/>
          </p:cNvSpPr>
          <p:nvPr>
            <p:ph type="sldNum" sz="quarter" idx="5"/>
          </p:nvPr>
        </p:nvSpPr>
        <p:spPr/>
        <p:txBody>
          <a:bodyPr/>
          <a:lstStyle/>
          <a:p>
            <a:fld id="{3FF67D6F-D4E7-4493-AFE1-D09DC435C8C3}" type="slidenum">
              <a:rPr lang="pt-BR" smtClean="0"/>
              <a:t>70</a:t>
            </a:fld>
            <a:endParaRPr lang="pt-BR"/>
          </a:p>
        </p:txBody>
      </p:sp>
    </p:spTree>
    <p:extLst>
      <p:ext uri="{BB962C8B-B14F-4D97-AF65-F5344CB8AC3E}">
        <p14:creationId xmlns:p14="http://schemas.microsoft.com/office/powerpoint/2010/main" val="2039797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Chegando então no nosso último objetivo específico, que é </a:t>
            </a:r>
            <a:r>
              <a:rPr lang="pt-BR" sz="1300" dirty="0">
                <a:solidFill>
                  <a:schemeClr val="accent6"/>
                </a:solidFill>
              </a:rPr>
              <a:t>verificar desigualdades de acessibilidade</a:t>
            </a:r>
            <a:r>
              <a:rPr lang="pt-BR" dirty="0"/>
              <a:t> entre os empreendimentos e em relação à cidade, fizemos as nossas simulações.</a:t>
            </a:r>
          </a:p>
        </p:txBody>
      </p:sp>
      <p:sp>
        <p:nvSpPr>
          <p:cNvPr id="4" name="Slide Number Placeholder 3"/>
          <p:cNvSpPr>
            <a:spLocks noGrp="1"/>
          </p:cNvSpPr>
          <p:nvPr>
            <p:ph type="sldNum" sz="quarter" idx="5"/>
          </p:nvPr>
        </p:nvSpPr>
        <p:spPr/>
        <p:txBody>
          <a:bodyPr/>
          <a:lstStyle/>
          <a:p>
            <a:fld id="{3FF67D6F-D4E7-4493-AFE1-D09DC435C8C3}" type="slidenum">
              <a:rPr lang="pt-BR" smtClean="0"/>
              <a:t>71</a:t>
            </a:fld>
            <a:endParaRPr lang="pt-BR"/>
          </a:p>
        </p:txBody>
      </p:sp>
    </p:spTree>
    <p:extLst>
      <p:ext uri="{BB962C8B-B14F-4D97-AF65-F5344CB8AC3E}">
        <p14:creationId xmlns:p14="http://schemas.microsoft.com/office/powerpoint/2010/main" val="26296272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5865">
              <a:defRPr/>
            </a:pPr>
            <a:r>
              <a:rPr lang="pt-BR" dirty="0"/>
              <a:t>primeiro, comparando apenas as propostas entre os parâmetros</a:t>
            </a:r>
          </a:p>
          <a:p>
            <a:r>
              <a:rPr lang="pt-BR" dirty="0"/>
              <a:t>e olhando para a variação do coeficientes de aproventamento</a:t>
            </a:r>
          </a:p>
        </p:txBody>
      </p:sp>
      <p:sp>
        <p:nvSpPr>
          <p:cNvPr id="4" name="Slide Number Placeholder 3"/>
          <p:cNvSpPr>
            <a:spLocks noGrp="1"/>
          </p:cNvSpPr>
          <p:nvPr>
            <p:ph type="sldNum" sz="quarter" idx="5"/>
          </p:nvPr>
        </p:nvSpPr>
        <p:spPr/>
        <p:txBody>
          <a:bodyPr/>
          <a:lstStyle/>
          <a:p>
            <a:fld id="{3FF67D6F-D4E7-4493-AFE1-D09DC435C8C3}" type="slidenum">
              <a:rPr lang="pt-BR" smtClean="0"/>
              <a:t>72</a:t>
            </a:fld>
            <a:endParaRPr lang="pt-BR"/>
          </a:p>
        </p:txBody>
      </p:sp>
    </p:spTree>
    <p:extLst>
      <p:ext uri="{BB962C8B-B14F-4D97-AF65-F5344CB8AC3E}">
        <p14:creationId xmlns:p14="http://schemas.microsoft.com/office/powerpoint/2010/main" val="42147383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vemos que o coeficiente máximo tem menores ginis que o básico, já que aproveita melhor os lotes com maiores níveis de acessibilidade</a:t>
            </a:r>
          </a:p>
        </p:txBody>
      </p:sp>
      <p:sp>
        <p:nvSpPr>
          <p:cNvPr id="4" name="Slide Number Placeholder 3"/>
          <p:cNvSpPr>
            <a:spLocks noGrp="1"/>
          </p:cNvSpPr>
          <p:nvPr>
            <p:ph type="sldNum" sz="quarter" idx="5"/>
          </p:nvPr>
        </p:nvSpPr>
        <p:spPr/>
        <p:txBody>
          <a:bodyPr/>
          <a:lstStyle/>
          <a:p>
            <a:fld id="{3FF67D6F-D4E7-4493-AFE1-D09DC435C8C3}" type="slidenum">
              <a:rPr lang="pt-BR" smtClean="0"/>
              <a:t>73</a:t>
            </a:fld>
            <a:endParaRPr lang="pt-BR"/>
          </a:p>
        </p:txBody>
      </p:sp>
    </p:spTree>
    <p:extLst>
      <p:ext uri="{BB962C8B-B14F-4D97-AF65-F5344CB8AC3E}">
        <p14:creationId xmlns:p14="http://schemas.microsoft.com/office/powerpoint/2010/main" val="40978926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já em relação à distribuição para cada tipo, </a:t>
            </a:r>
          </a:p>
        </p:txBody>
      </p:sp>
      <p:sp>
        <p:nvSpPr>
          <p:cNvPr id="4" name="Slide Number Placeholder 3"/>
          <p:cNvSpPr>
            <a:spLocks noGrp="1"/>
          </p:cNvSpPr>
          <p:nvPr>
            <p:ph type="sldNum" sz="quarter" idx="5"/>
          </p:nvPr>
        </p:nvSpPr>
        <p:spPr/>
        <p:txBody>
          <a:bodyPr/>
          <a:lstStyle/>
          <a:p>
            <a:fld id="{3FF67D6F-D4E7-4493-AFE1-D09DC435C8C3}" type="slidenum">
              <a:rPr lang="pt-BR" smtClean="0"/>
              <a:t>74</a:t>
            </a:fld>
            <a:endParaRPr lang="pt-BR"/>
          </a:p>
        </p:txBody>
      </p:sp>
    </p:spTree>
    <p:extLst>
      <p:ext uri="{BB962C8B-B14F-4D97-AF65-F5344CB8AC3E}">
        <p14:creationId xmlns:p14="http://schemas.microsoft.com/office/powerpoint/2010/main" val="24450351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vemos que os cenários 3 e 4, que consideram o máximo para HMP que têm melhores resultados</a:t>
            </a:r>
          </a:p>
          <a:p>
            <a:r>
              <a:rPr lang="pt-BR" dirty="0"/>
              <a:t>e isso está relacionado ao fato de que (relembrando) </a:t>
            </a:r>
          </a:p>
          <a:p>
            <a:r>
              <a:rPr lang="pt-BR" dirty="0"/>
              <a:t>os HMP também estão em locais com baixa acessibilidade, por isso os cenários 1 e 2 têm os piores valores em relação a todos os outros</a:t>
            </a:r>
          </a:p>
          <a:p>
            <a:r>
              <a:rPr lang="pt-BR" dirty="0"/>
              <a:t>e os alto  padrão já estão bem localizados, então a sua realocação sobe ainda mais a sua mediana, além de reduzir a possibilidade de realocação dos HMP</a:t>
            </a:r>
          </a:p>
        </p:txBody>
      </p:sp>
      <p:sp>
        <p:nvSpPr>
          <p:cNvPr id="4" name="Slide Number Placeholder 3"/>
          <p:cNvSpPr>
            <a:spLocks noGrp="1"/>
          </p:cNvSpPr>
          <p:nvPr>
            <p:ph type="sldNum" sz="quarter" idx="5"/>
          </p:nvPr>
        </p:nvSpPr>
        <p:spPr/>
        <p:txBody>
          <a:bodyPr/>
          <a:lstStyle/>
          <a:p>
            <a:fld id="{3FF67D6F-D4E7-4493-AFE1-D09DC435C8C3}" type="slidenum">
              <a:rPr lang="pt-BR" smtClean="0"/>
              <a:t>75</a:t>
            </a:fld>
            <a:endParaRPr lang="pt-BR"/>
          </a:p>
        </p:txBody>
      </p:sp>
    </p:spTree>
    <p:extLst>
      <p:ext uri="{BB962C8B-B14F-4D97-AF65-F5344CB8AC3E}">
        <p14:creationId xmlns:p14="http://schemas.microsoft.com/office/powerpoint/2010/main" val="19810073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comparando com o município,</a:t>
            </a:r>
          </a:p>
          <a:p>
            <a:r>
              <a:rPr lang="pt-BR" dirty="0"/>
              <a:t>o cenário original compara a desigualdade em relação às famílias que discutimos para o cálculo do isolamento.</a:t>
            </a:r>
          </a:p>
          <a:p>
            <a:r>
              <a:rPr lang="pt-BR" dirty="0"/>
              <a:t>quando analisamos os ginis e as curvas Lorenz, vemos que são semelhantes e alteram na casa do milésimo</a:t>
            </a:r>
          </a:p>
          <a:p>
            <a:r>
              <a:rPr lang="pt-BR" dirty="0"/>
              <a:t>e, olhando o cenário base, vemos que os níveis de acessibilidade dos empreendimentos propostos inicialmente são piores que os da população alvo, com a mediana do g1 próxima ao menor valor de acessibilidade, enquanto a de HMP está próxima da mediana das famílias de baixa renda</a:t>
            </a:r>
          </a:p>
        </p:txBody>
      </p:sp>
      <p:sp>
        <p:nvSpPr>
          <p:cNvPr id="4" name="Slide Number Placeholder 3"/>
          <p:cNvSpPr>
            <a:spLocks noGrp="1"/>
          </p:cNvSpPr>
          <p:nvPr>
            <p:ph type="sldNum" sz="quarter" idx="5"/>
          </p:nvPr>
        </p:nvSpPr>
        <p:spPr/>
        <p:txBody>
          <a:bodyPr/>
          <a:lstStyle/>
          <a:p>
            <a:fld id="{3FF67D6F-D4E7-4493-AFE1-D09DC435C8C3}" type="slidenum">
              <a:rPr lang="pt-BR" smtClean="0"/>
              <a:t>76</a:t>
            </a:fld>
            <a:endParaRPr lang="pt-BR"/>
          </a:p>
        </p:txBody>
      </p:sp>
    </p:spTree>
    <p:extLst>
      <p:ext uri="{BB962C8B-B14F-4D97-AF65-F5344CB8AC3E}">
        <p14:creationId xmlns:p14="http://schemas.microsoft.com/office/powerpoint/2010/main" val="15921385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 a realocação de hmp apenas a partir do cenário 3, </a:t>
            </a:r>
          </a:p>
          <a:p>
            <a:r>
              <a:rPr lang="pt-BR" dirty="0"/>
              <a:t>o cenário 4 tem a mediana do HMP mais próxima do alto padrão enquanto que </a:t>
            </a:r>
          </a:p>
        </p:txBody>
      </p:sp>
      <p:sp>
        <p:nvSpPr>
          <p:cNvPr id="4" name="Slide Number Placeholder 3"/>
          <p:cNvSpPr>
            <a:spLocks noGrp="1"/>
          </p:cNvSpPr>
          <p:nvPr>
            <p:ph type="sldNum" sz="quarter" idx="5"/>
          </p:nvPr>
        </p:nvSpPr>
        <p:spPr/>
        <p:txBody>
          <a:bodyPr/>
          <a:lstStyle/>
          <a:p>
            <a:fld id="{3FF67D6F-D4E7-4493-AFE1-D09DC435C8C3}" type="slidenum">
              <a:rPr lang="pt-BR" smtClean="0"/>
              <a:t>77</a:t>
            </a:fld>
            <a:endParaRPr lang="pt-BR"/>
          </a:p>
        </p:txBody>
      </p:sp>
    </p:spTree>
    <p:extLst>
      <p:ext uri="{BB962C8B-B14F-4D97-AF65-F5344CB8AC3E}">
        <p14:creationId xmlns:p14="http://schemas.microsoft.com/office/powerpoint/2010/main" val="10916199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com a realocação de hmp apenas a partir do cenário 3, </a:t>
            </a:r>
          </a:p>
          <a:p>
            <a:r>
              <a:rPr lang="pt-BR" dirty="0"/>
              <a:t>o cenário 4 tem a mediana do HMP mais próxima do alto padrão enquanto que </a:t>
            </a:r>
          </a:p>
        </p:txBody>
      </p:sp>
      <p:sp>
        <p:nvSpPr>
          <p:cNvPr id="4" name="Slide Number Placeholder 3"/>
          <p:cNvSpPr>
            <a:spLocks noGrp="1"/>
          </p:cNvSpPr>
          <p:nvPr>
            <p:ph type="sldNum" sz="quarter" idx="5"/>
          </p:nvPr>
        </p:nvSpPr>
        <p:spPr/>
        <p:txBody>
          <a:bodyPr/>
          <a:lstStyle/>
          <a:p>
            <a:fld id="{3FF67D6F-D4E7-4493-AFE1-D09DC435C8C3}" type="slidenum">
              <a:rPr lang="pt-BR" smtClean="0"/>
              <a:t>78</a:t>
            </a:fld>
            <a:endParaRPr lang="pt-BR"/>
          </a:p>
        </p:txBody>
      </p:sp>
    </p:spTree>
    <p:extLst>
      <p:ext uri="{BB962C8B-B14F-4D97-AF65-F5344CB8AC3E}">
        <p14:creationId xmlns:p14="http://schemas.microsoft.com/office/powerpoint/2010/main" val="38795814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os cenários 3, 5 e 6 estão pelo menos com a mediana de acessibilidade mais próxima que o cenário original</a:t>
            </a:r>
          </a:p>
        </p:txBody>
      </p:sp>
      <p:sp>
        <p:nvSpPr>
          <p:cNvPr id="4" name="Slide Number Placeholder 3"/>
          <p:cNvSpPr>
            <a:spLocks noGrp="1"/>
          </p:cNvSpPr>
          <p:nvPr>
            <p:ph type="sldNum" sz="quarter" idx="5"/>
          </p:nvPr>
        </p:nvSpPr>
        <p:spPr/>
        <p:txBody>
          <a:bodyPr/>
          <a:lstStyle/>
          <a:p>
            <a:fld id="{3FF67D6F-D4E7-4493-AFE1-D09DC435C8C3}" type="slidenum">
              <a:rPr lang="pt-BR" smtClean="0"/>
              <a:t>79</a:t>
            </a:fld>
            <a:endParaRPr lang="pt-BR"/>
          </a:p>
        </p:txBody>
      </p:sp>
    </p:spTree>
    <p:extLst>
      <p:ext uri="{BB962C8B-B14F-4D97-AF65-F5344CB8AC3E}">
        <p14:creationId xmlns:p14="http://schemas.microsoft.com/office/powerpoint/2010/main" val="145117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Para tanto, eles induzem a demanda através de diferenciais nos seus empreendimentos. sendo tanto com amenidades, como condomínios clube, quanto com localizações diferenciadas. No nosso exemplo, vamos imaginar que selecionaram uma nova localização e que adicionaram um wine bar ao condomínio, super chique. E que a classe média que morava nessa área resolveu ir pro interior.</a:t>
            </a:r>
          </a:p>
        </p:txBody>
      </p:sp>
      <p:sp>
        <p:nvSpPr>
          <p:cNvPr id="4" name="Slide Number Placeholder 3"/>
          <p:cNvSpPr>
            <a:spLocks noGrp="1"/>
          </p:cNvSpPr>
          <p:nvPr>
            <p:ph type="sldNum" sz="quarter" idx="5"/>
          </p:nvPr>
        </p:nvSpPr>
        <p:spPr/>
        <p:txBody>
          <a:bodyPr/>
          <a:lstStyle/>
          <a:p>
            <a:fld id="{3FF67D6F-D4E7-4493-AFE1-D09DC435C8C3}" type="slidenum">
              <a:rPr lang="pt-BR" smtClean="0"/>
              <a:t>8</a:t>
            </a:fld>
            <a:endParaRPr lang="pt-BR"/>
          </a:p>
        </p:txBody>
      </p:sp>
    </p:spTree>
    <p:extLst>
      <p:ext uri="{BB962C8B-B14F-4D97-AF65-F5344CB8AC3E}">
        <p14:creationId xmlns:p14="http://schemas.microsoft.com/office/powerpoint/2010/main" val="38265058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agora avançando para as discussões finais</a:t>
            </a:r>
          </a:p>
        </p:txBody>
      </p:sp>
      <p:sp>
        <p:nvSpPr>
          <p:cNvPr id="4" name="Slide Number Placeholder 3"/>
          <p:cNvSpPr>
            <a:spLocks noGrp="1"/>
          </p:cNvSpPr>
          <p:nvPr>
            <p:ph type="sldNum" sz="quarter" idx="5"/>
          </p:nvPr>
        </p:nvSpPr>
        <p:spPr/>
        <p:txBody>
          <a:bodyPr/>
          <a:lstStyle/>
          <a:p>
            <a:fld id="{3FF67D6F-D4E7-4493-AFE1-D09DC435C8C3}" type="slidenum">
              <a:rPr lang="pt-BR" smtClean="0"/>
              <a:t>80</a:t>
            </a:fld>
            <a:endParaRPr lang="pt-BR"/>
          </a:p>
        </p:txBody>
      </p:sp>
    </p:spTree>
    <p:extLst>
      <p:ext uri="{BB962C8B-B14F-4D97-AF65-F5344CB8AC3E}">
        <p14:creationId xmlns:p14="http://schemas.microsoft.com/office/powerpoint/2010/main" val="28663859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3FF67D6F-D4E7-4493-AFE1-D09DC435C8C3}" type="slidenum">
              <a:rPr lang="pt-BR" smtClean="0"/>
              <a:t>83</a:t>
            </a:fld>
            <a:endParaRPr lang="pt-BR"/>
          </a:p>
        </p:txBody>
      </p:sp>
    </p:spTree>
    <p:extLst>
      <p:ext uri="{BB962C8B-B14F-4D97-AF65-F5344CB8AC3E}">
        <p14:creationId xmlns:p14="http://schemas.microsoft.com/office/powerpoint/2010/main" val="13207494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84</a:t>
            </a:fld>
            <a:endParaRPr lang="pt-BR"/>
          </a:p>
        </p:txBody>
      </p:sp>
    </p:spTree>
    <p:extLst>
      <p:ext uri="{BB962C8B-B14F-4D97-AF65-F5344CB8AC3E}">
        <p14:creationId xmlns:p14="http://schemas.microsoft.com/office/powerpoint/2010/main" val="28918892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85</a:t>
            </a:fld>
            <a:endParaRPr lang="pt-BR"/>
          </a:p>
        </p:txBody>
      </p:sp>
    </p:spTree>
    <p:extLst>
      <p:ext uri="{BB962C8B-B14F-4D97-AF65-F5344CB8AC3E}">
        <p14:creationId xmlns:p14="http://schemas.microsoft.com/office/powerpoint/2010/main" val="24271519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86</a:t>
            </a:fld>
            <a:endParaRPr lang="pt-BR"/>
          </a:p>
        </p:txBody>
      </p:sp>
    </p:spTree>
    <p:extLst>
      <p:ext uri="{BB962C8B-B14F-4D97-AF65-F5344CB8AC3E}">
        <p14:creationId xmlns:p14="http://schemas.microsoft.com/office/powerpoint/2010/main" val="4899603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87</a:t>
            </a:fld>
            <a:endParaRPr lang="pt-BR"/>
          </a:p>
        </p:txBody>
      </p:sp>
    </p:spTree>
    <p:extLst>
      <p:ext uri="{BB962C8B-B14F-4D97-AF65-F5344CB8AC3E}">
        <p14:creationId xmlns:p14="http://schemas.microsoft.com/office/powerpoint/2010/main" val="1469621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3FF67D6F-D4E7-4493-AFE1-D09DC435C8C3}" type="slidenum">
              <a:rPr lang="pt-BR" smtClean="0"/>
              <a:t>9</a:t>
            </a:fld>
            <a:endParaRPr lang="pt-BR"/>
          </a:p>
        </p:txBody>
      </p:sp>
    </p:spTree>
    <p:extLst>
      <p:ext uri="{BB962C8B-B14F-4D97-AF65-F5344CB8AC3E}">
        <p14:creationId xmlns:p14="http://schemas.microsoft.com/office/powerpoint/2010/main" val="3961822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5A59-57A4-46A7-B53F-696BD928C341}"/>
              </a:ext>
            </a:extLst>
          </p:cNvPr>
          <p:cNvSpPr>
            <a:spLocks noGrp="1"/>
          </p:cNvSpPr>
          <p:nvPr>
            <p:ph type="ctrTitle"/>
          </p:nvPr>
        </p:nvSpPr>
        <p:spPr>
          <a:xfrm>
            <a:off x="1524000" y="1122363"/>
            <a:ext cx="9144000" cy="2387600"/>
          </a:xfrm>
        </p:spPr>
        <p:txBody>
          <a:bodyPr anchor="b"/>
          <a:lstStyle>
            <a:lvl1pPr algn="ctr">
              <a:defRPr sz="6000">
                <a:solidFill>
                  <a:schemeClr val="tx2"/>
                </a:solidFill>
              </a:defRPr>
            </a:lvl1pPr>
          </a:lstStyle>
          <a:p>
            <a:r>
              <a:rPr lang="en-US"/>
              <a:t>Click to edit Master title style</a:t>
            </a:r>
            <a:endParaRPr lang="pt-BR"/>
          </a:p>
        </p:txBody>
      </p:sp>
      <p:sp>
        <p:nvSpPr>
          <p:cNvPr id="3" name="Subtitle 2">
            <a:extLst>
              <a:ext uri="{FF2B5EF4-FFF2-40B4-BE49-F238E27FC236}">
                <a16:creationId xmlns:a16="http://schemas.microsoft.com/office/drawing/2014/main" id="{91CE080C-C353-4A83-90A5-55A811C0CA88}"/>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7" name="Slide Number Placeholder 6">
            <a:extLst>
              <a:ext uri="{FF2B5EF4-FFF2-40B4-BE49-F238E27FC236}">
                <a16:creationId xmlns:a16="http://schemas.microsoft.com/office/drawing/2014/main" id="{3ACC52A6-BE0C-466A-8DA0-3D83BFC551C8}"/>
              </a:ext>
            </a:extLst>
          </p:cNvPr>
          <p:cNvSpPr>
            <a:spLocks noGrp="1"/>
          </p:cNvSpPr>
          <p:nvPr>
            <p:ph type="sldNum" sz="quarter" idx="10"/>
          </p:nvPr>
        </p:nvSpPr>
        <p:spPr/>
        <p:txBody>
          <a:bodyPr/>
          <a:lstStyle/>
          <a:p>
            <a:fld id="{A705988A-D0C6-47CE-AE5C-3686A72955F8}" type="slidenum">
              <a:rPr lang="pt-BR" smtClean="0"/>
              <a:t>‹#›</a:t>
            </a:fld>
            <a:endParaRPr lang="pt-BR"/>
          </a:p>
        </p:txBody>
      </p:sp>
    </p:spTree>
    <p:extLst>
      <p:ext uri="{BB962C8B-B14F-4D97-AF65-F5344CB8AC3E}">
        <p14:creationId xmlns:p14="http://schemas.microsoft.com/office/powerpoint/2010/main" val="299246785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BA50222-2B8A-472E-9B00-89499DDCFC46}"/>
              </a:ext>
            </a:extLst>
          </p:cNvPr>
          <p:cNvSpPr>
            <a:spLocks noGrp="1"/>
          </p:cNvSpPr>
          <p:nvPr>
            <p:ph type="sldNum" sz="quarter" idx="10"/>
          </p:nvPr>
        </p:nvSpPr>
        <p:spPr/>
        <p:txBody>
          <a:bodyPr/>
          <a:lstStyle/>
          <a:p>
            <a:fld id="{A705988A-D0C6-47CE-AE5C-3686A72955F8}" type="slidenum">
              <a:rPr lang="pt-BR" smtClean="0"/>
              <a:t>‹#›</a:t>
            </a:fld>
            <a:endParaRPr lang="pt-BR"/>
          </a:p>
        </p:txBody>
      </p:sp>
    </p:spTree>
    <p:extLst>
      <p:ext uri="{BB962C8B-B14F-4D97-AF65-F5344CB8AC3E}">
        <p14:creationId xmlns:p14="http://schemas.microsoft.com/office/powerpoint/2010/main" val="34630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6B650-493C-4E33-8DF4-E6844FD41E15}"/>
              </a:ext>
            </a:extLst>
          </p:cNvPr>
          <p:cNvSpPr/>
          <p:nvPr userDrawn="1"/>
        </p:nvSpPr>
        <p:spPr>
          <a:xfrm>
            <a:off x="-1" y="0"/>
            <a:ext cx="50597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 Placeholder 5">
            <a:extLst>
              <a:ext uri="{FF2B5EF4-FFF2-40B4-BE49-F238E27FC236}">
                <a16:creationId xmlns:a16="http://schemas.microsoft.com/office/drawing/2014/main" id="{50C46B4F-EA50-416B-9C22-0CBAF67EDCE6}"/>
              </a:ext>
            </a:extLst>
          </p:cNvPr>
          <p:cNvSpPr>
            <a:spLocks noGrp="1"/>
          </p:cNvSpPr>
          <p:nvPr>
            <p:ph type="body" sz="quarter" idx="11"/>
          </p:nvPr>
        </p:nvSpPr>
        <p:spPr>
          <a:xfrm>
            <a:off x="836612" y="1136073"/>
            <a:ext cx="3932237" cy="554720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2" name="Title 1">
            <a:extLst>
              <a:ext uri="{FF2B5EF4-FFF2-40B4-BE49-F238E27FC236}">
                <a16:creationId xmlns:a16="http://schemas.microsoft.com/office/drawing/2014/main" id="{CA77CA29-AFB2-4BC4-A493-2B524172B0B1}"/>
              </a:ext>
            </a:extLst>
          </p:cNvPr>
          <p:cNvSpPr>
            <a:spLocks noGrp="1"/>
          </p:cNvSpPr>
          <p:nvPr>
            <p:ph type="title"/>
          </p:nvPr>
        </p:nvSpPr>
        <p:spPr>
          <a:xfrm>
            <a:off x="836612" y="183810"/>
            <a:ext cx="3932237" cy="846000"/>
          </a:xfrm>
        </p:spPr>
        <p:txBody>
          <a:bodyPr anchor="b"/>
          <a:lstStyle>
            <a:lvl1pPr>
              <a:defRPr sz="3200">
                <a:solidFill>
                  <a:schemeClr val="tx2"/>
                </a:solidFill>
              </a:defRPr>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9CE0DFC7-9806-42C1-8347-89038D84C9CB}"/>
              </a:ext>
            </a:extLst>
          </p:cNvPr>
          <p:cNvSpPr>
            <a:spLocks noGrp="1"/>
          </p:cNvSpPr>
          <p:nvPr>
            <p:ph idx="1"/>
          </p:nvPr>
        </p:nvSpPr>
        <p:spPr>
          <a:xfrm>
            <a:off x="5539773" y="190407"/>
            <a:ext cx="6172200" cy="64928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10" name="Slide Number Placeholder 5">
            <a:extLst>
              <a:ext uri="{FF2B5EF4-FFF2-40B4-BE49-F238E27FC236}">
                <a16:creationId xmlns:a16="http://schemas.microsoft.com/office/drawing/2014/main" id="{15724C8B-94F3-466D-BD6F-111308FF6CA9}"/>
              </a:ext>
            </a:extLst>
          </p:cNvPr>
          <p:cNvSpPr txBox="1">
            <a:spLocks/>
          </p:cNvSpPr>
          <p:nvPr userDrawn="1"/>
        </p:nvSpPr>
        <p:spPr>
          <a:xfrm>
            <a:off x="11478827" y="6310312"/>
            <a:ext cx="579268"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05988A-D0C6-47CE-AE5C-3686A72955F8}" type="slidenum">
              <a:rPr lang="pt-BR" smtClean="0"/>
              <a:pPr/>
              <a:t>‹#›</a:t>
            </a:fld>
            <a:endParaRPr lang="pt-BR"/>
          </a:p>
        </p:txBody>
      </p:sp>
    </p:spTree>
    <p:extLst>
      <p:ext uri="{BB962C8B-B14F-4D97-AF65-F5344CB8AC3E}">
        <p14:creationId xmlns:p14="http://schemas.microsoft.com/office/powerpoint/2010/main" val="175185637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9EFC-A283-4338-990A-0F0E5D0EB8C2}"/>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2B6624B-027B-478A-8EF7-CCD2E306A0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Rectangle 6">
            <a:extLst>
              <a:ext uri="{FF2B5EF4-FFF2-40B4-BE49-F238E27FC236}">
                <a16:creationId xmlns:a16="http://schemas.microsoft.com/office/drawing/2014/main" id="{9F939182-A7AE-4997-B092-38816D67ABB1}"/>
              </a:ext>
            </a:extLst>
          </p:cNvPr>
          <p:cNvSpPr/>
          <p:nvPr userDrawn="1"/>
        </p:nvSpPr>
        <p:spPr>
          <a:xfrm>
            <a:off x="-1" y="182563"/>
            <a:ext cx="360000" cy="847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lide Number Placeholder 7">
            <a:extLst>
              <a:ext uri="{FF2B5EF4-FFF2-40B4-BE49-F238E27FC236}">
                <a16:creationId xmlns:a16="http://schemas.microsoft.com/office/drawing/2014/main" id="{275B3840-B575-42CA-BC5D-1D9ADFCD3C38}"/>
              </a:ext>
            </a:extLst>
          </p:cNvPr>
          <p:cNvSpPr>
            <a:spLocks noGrp="1"/>
          </p:cNvSpPr>
          <p:nvPr>
            <p:ph type="sldNum" sz="quarter" idx="10"/>
          </p:nvPr>
        </p:nvSpPr>
        <p:spPr/>
        <p:txBody>
          <a:bodyPr/>
          <a:lstStyle/>
          <a:p>
            <a:fld id="{A705988A-D0C6-47CE-AE5C-3686A72955F8}" type="slidenum">
              <a:rPr lang="pt-BR" smtClean="0"/>
              <a:t>‹#›</a:t>
            </a:fld>
            <a:endParaRPr lang="pt-BR"/>
          </a:p>
        </p:txBody>
      </p:sp>
    </p:spTree>
    <p:extLst>
      <p:ext uri="{BB962C8B-B14F-4D97-AF65-F5344CB8AC3E}">
        <p14:creationId xmlns:p14="http://schemas.microsoft.com/office/powerpoint/2010/main" val="2534559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1B49-41A5-454B-86D8-E9DCD3872D7F}"/>
              </a:ext>
            </a:extLst>
          </p:cNvPr>
          <p:cNvSpPr>
            <a:spLocks noGrp="1"/>
          </p:cNvSpPr>
          <p:nvPr>
            <p:ph type="title"/>
          </p:nvPr>
        </p:nvSpPr>
        <p:spPr>
          <a:xfrm>
            <a:off x="831850" y="1709738"/>
            <a:ext cx="10515600" cy="2852737"/>
          </a:xfrm>
        </p:spPr>
        <p:txBody>
          <a:bodyPr anchor="b"/>
          <a:lstStyle>
            <a:lvl1pPr>
              <a:defRPr sz="6000">
                <a:solidFill>
                  <a:schemeClr val="tx2"/>
                </a:solidFill>
              </a:defRPr>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C5634E90-E948-49CE-A3BD-06D2C5C185A6}"/>
              </a:ext>
            </a:extLst>
          </p:cNvPr>
          <p:cNvSpPr>
            <a:spLocks noGrp="1"/>
          </p:cNvSpPr>
          <p:nvPr>
            <p:ph type="body" idx="1"/>
          </p:nvPr>
        </p:nvSpPr>
        <p:spPr>
          <a:xfrm>
            <a:off x="831850" y="4589463"/>
            <a:ext cx="10515600" cy="1500187"/>
          </a:xfrm>
        </p:spPr>
        <p:txBody>
          <a:bodyPr/>
          <a:lstStyle>
            <a:lvl1pPr marL="0" indent="0" algn="r">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A52DE826-073B-4326-8EE9-33C72B25BA82}"/>
              </a:ext>
            </a:extLst>
          </p:cNvPr>
          <p:cNvSpPr>
            <a:spLocks noGrp="1"/>
          </p:cNvSpPr>
          <p:nvPr>
            <p:ph type="sldNum" sz="quarter" idx="10"/>
          </p:nvPr>
        </p:nvSpPr>
        <p:spPr/>
        <p:txBody>
          <a:bodyPr/>
          <a:lstStyle/>
          <a:p>
            <a:fld id="{A705988A-D0C6-47CE-AE5C-3686A72955F8}" type="slidenum">
              <a:rPr lang="pt-BR" smtClean="0"/>
              <a:t>‹#›</a:t>
            </a:fld>
            <a:endParaRPr lang="pt-BR"/>
          </a:p>
        </p:txBody>
      </p:sp>
      <p:cxnSp>
        <p:nvCxnSpPr>
          <p:cNvPr id="9" name="Straight Connector 8">
            <a:extLst>
              <a:ext uri="{FF2B5EF4-FFF2-40B4-BE49-F238E27FC236}">
                <a16:creationId xmlns:a16="http://schemas.microsoft.com/office/drawing/2014/main" id="{FC8D7E93-5A6F-41A6-8E4A-0E0A4D06617F}"/>
              </a:ext>
            </a:extLst>
          </p:cNvPr>
          <p:cNvCxnSpPr/>
          <p:nvPr userDrawn="1"/>
        </p:nvCxnSpPr>
        <p:spPr>
          <a:xfrm>
            <a:off x="831850" y="4562475"/>
            <a:ext cx="10515600"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7968037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F5B069-60A9-4244-B43A-A50C0AA7B5C4}"/>
              </a:ext>
            </a:extLst>
          </p:cNvPr>
          <p:cNvSpPr/>
          <p:nvPr userDrawn="1"/>
        </p:nvSpPr>
        <p:spPr>
          <a:xfrm>
            <a:off x="0" y="5121274"/>
            <a:ext cx="12192000" cy="173672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3F341B49-41A5-454B-86D8-E9DCD3872D7F}"/>
              </a:ext>
            </a:extLst>
          </p:cNvPr>
          <p:cNvSpPr>
            <a:spLocks noGrp="1"/>
          </p:cNvSpPr>
          <p:nvPr>
            <p:ph type="title"/>
          </p:nvPr>
        </p:nvSpPr>
        <p:spPr>
          <a:xfrm>
            <a:off x="831850" y="1188764"/>
            <a:ext cx="10515600" cy="2852737"/>
          </a:xfrm>
        </p:spPr>
        <p:txBody>
          <a:bodyPr anchor="b">
            <a:normAutofit/>
          </a:bodyPr>
          <a:lstStyle>
            <a:lvl1pPr>
              <a:defRPr sz="4800">
                <a:solidFill>
                  <a:schemeClr val="tx2"/>
                </a:solidFill>
              </a:defRPr>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C5634E90-E948-49CE-A3BD-06D2C5C185A6}"/>
              </a:ext>
            </a:extLst>
          </p:cNvPr>
          <p:cNvSpPr>
            <a:spLocks noGrp="1"/>
          </p:cNvSpPr>
          <p:nvPr>
            <p:ph type="body" idx="1"/>
          </p:nvPr>
        </p:nvSpPr>
        <p:spPr>
          <a:xfrm>
            <a:off x="831850" y="4041502"/>
            <a:ext cx="10515600" cy="1052786"/>
          </a:xfrm>
        </p:spPr>
        <p:txBody>
          <a:bodyPr>
            <a:normAutofit/>
          </a:bodyPr>
          <a:lstStyle>
            <a:lvl1pPr marL="0" indent="0" algn="r">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6">
            <a:extLst>
              <a:ext uri="{FF2B5EF4-FFF2-40B4-BE49-F238E27FC236}">
                <a16:creationId xmlns:a16="http://schemas.microsoft.com/office/drawing/2014/main" id="{A52DE826-073B-4326-8EE9-33C72B25BA82}"/>
              </a:ext>
            </a:extLst>
          </p:cNvPr>
          <p:cNvSpPr>
            <a:spLocks noGrp="1"/>
          </p:cNvSpPr>
          <p:nvPr>
            <p:ph type="sldNum" sz="quarter" idx="10"/>
          </p:nvPr>
        </p:nvSpPr>
        <p:spPr/>
        <p:txBody>
          <a:bodyPr/>
          <a:lstStyle/>
          <a:p>
            <a:fld id="{A705988A-D0C6-47CE-AE5C-3686A72955F8}" type="slidenum">
              <a:rPr lang="pt-BR" smtClean="0"/>
              <a:t>‹#›</a:t>
            </a:fld>
            <a:endParaRPr lang="pt-BR"/>
          </a:p>
        </p:txBody>
      </p:sp>
      <p:cxnSp>
        <p:nvCxnSpPr>
          <p:cNvPr id="9" name="Straight Connector 8">
            <a:extLst>
              <a:ext uri="{FF2B5EF4-FFF2-40B4-BE49-F238E27FC236}">
                <a16:creationId xmlns:a16="http://schemas.microsoft.com/office/drawing/2014/main" id="{FC8D7E93-5A6F-41A6-8E4A-0E0A4D06617F}"/>
              </a:ext>
            </a:extLst>
          </p:cNvPr>
          <p:cNvCxnSpPr/>
          <p:nvPr userDrawn="1"/>
        </p:nvCxnSpPr>
        <p:spPr>
          <a:xfrm>
            <a:off x="831850" y="4014513"/>
            <a:ext cx="10515600"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01927955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4BB95D-4A6F-45CB-B3AC-F8C5AA334073}"/>
              </a:ext>
            </a:extLst>
          </p:cNvPr>
          <p:cNvSpPr>
            <a:spLocks noGrp="1"/>
          </p:cNvSpPr>
          <p:nvPr>
            <p:ph sz="half" idx="1"/>
          </p:nvPr>
        </p:nvSpPr>
        <p:spPr>
          <a:xfrm>
            <a:off x="838200" y="1162976"/>
            <a:ext cx="5181600" cy="5512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ACEC3253-40FA-461C-AD21-74843C4E08EA}"/>
              </a:ext>
            </a:extLst>
          </p:cNvPr>
          <p:cNvSpPr>
            <a:spLocks noGrp="1"/>
          </p:cNvSpPr>
          <p:nvPr>
            <p:ph sz="half" idx="2"/>
          </p:nvPr>
        </p:nvSpPr>
        <p:spPr>
          <a:xfrm>
            <a:off x="6172200" y="1162976"/>
            <a:ext cx="5181600" cy="5512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2" name="Title 1">
            <a:extLst>
              <a:ext uri="{FF2B5EF4-FFF2-40B4-BE49-F238E27FC236}">
                <a16:creationId xmlns:a16="http://schemas.microsoft.com/office/drawing/2014/main" id="{E418B7F7-47DE-487E-9D8E-C7C377BD4202}"/>
              </a:ext>
            </a:extLst>
          </p:cNvPr>
          <p:cNvSpPr>
            <a:spLocks noGrp="1"/>
          </p:cNvSpPr>
          <p:nvPr>
            <p:ph type="title"/>
          </p:nvPr>
        </p:nvSpPr>
        <p:spPr/>
        <p:txBody>
          <a:bodyPr/>
          <a:lstStyle/>
          <a:p>
            <a:r>
              <a:rPr lang="en-US"/>
              <a:t>Click to edit Master title style</a:t>
            </a:r>
            <a:endParaRPr lang="pt-BR"/>
          </a:p>
        </p:txBody>
      </p:sp>
      <p:sp>
        <p:nvSpPr>
          <p:cNvPr id="8" name="Slide Number Placeholder 7">
            <a:extLst>
              <a:ext uri="{FF2B5EF4-FFF2-40B4-BE49-F238E27FC236}">
                <a16:creationId xmlns:a16="http://schemas.microsoft.com/office/drawing/2014/main" id="{B2D24FCC-D973-4294-8548-3A03DB38DAFD}"/>
              </a:ext>
            </a:extLst>
          </p:cNvPr>
          <p:cNvSpPr>
            <a:spLocks noGrp="1"/>
          </p:cNvSpPr>
          <p:nvPr>
            <p:ph type="sldNum" sz="quarter" idx="10"/>
          </p:nvPr>
        </p:nvSpPr>
        <p:spPr/>
        <p:txBody>
          <a:bodyPr/>
          <a:lstStyle/>
          <a:p>
            <a:fld id="{A705988A-D0C6-47CE-AE5C-3686A72955F8}" type="slidenum">
              <a:rPr lang="pt-BR" smtClean="0"/>
              <a:t>‹#›</a:t>
            </a:fld>
            <a:endParaRPr lang="pt-BR"/>
          </a:p>
        </p:txBody>
      </p:sp>
      <p:sp>
        <p:nvSpPr>
          <p:cNvPr id="10" name="Rectangle 9">
            <a:extLst>
              <a:ext uri="{FF2B5EF4-FFF2-40B4-BE49-F238E27FC236}">
                <a16:creationId xmlns:a16="http://schemas.microsoft.com/office/drawing/2014/main" id="{DED738ED-199B-4093-8D63-37F78A420C53}"/>
              </a:ext>
            </a:extLst>
          </p:cNvPr>
          <p:cNvSpPr/>
          <p:nvPr userDrawn="1"/>
        </p:nvSpPr>
        <p:spPr>
          <a:xfrm>
            <a:off x="-1" y="182563"/>
            <a:ext cx="360000" cy="847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85038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39CB-63B6-4915-B30A-39D8BA085B17}"/>
              </a:ext>
            </a:extLst>
          </p:cNvPr>
          <p:cNvSpPr>
            <a:spLocks noGrp="1"/>
          </p:cNvSpPr>
          <p:nvPr>
            <p:ph type="title"/>
          </p:nvPr>
        </p:nvSpPr>
        <p:spPr/>
        <p:txBody>
          <a:bodyPr/>
          <a:lstStyle/>
          <a:p>
            <a:r>
              <a:rPr lang="en-US"/>
              <a:t>Click to edit Master title style</a:t>
            </a:r>
            <a:endParaRPr lang="pt-BR"/>
          </a:p>
        </p:txBody>
      </p:sp>
      <p:sp>
        <p:nvSpPr>
          <p:cNvPr id="3" name="Slide Number Placeholder 2">
            <a:extLst>
              <a:ext uri="{FF2B5EF4-FFF2-40B4-BE49-F238E27FC236}">
                <a16:creationId xmlns:a16="http://schemas.microsoft.com/office/drawing/2014/main" id="{AD3DA8B9-597F-46D5-8314-2776CD9BA438}"/>
              </a:ext>
            </a:extLst>
          </p:cNvPr>
          <p:cNvSpPr>
            <a:spLocks noGrp="1"/>
          </p:cNvSpPr>
          <p:nvPr>
            <p:ph type="sldNum" sz="quarter" idx="10"/>
          </p:nvPr>
        </p:nvSpPr>
        <p:spPr/>
        <p:txBody>
          <a:bodyPr/>
          <a:lstStyle/>
          <a:p>
            <a:fld id="{A705988A-D0C6-47CE-AE5C-3686A72955F8}" type="slidenum">
              <a:rPr lang="pt-BR" smtClean="0"/>
              <a:t>‹#›</a:t>
            </a:fld>
            <a:endParaRPr lang="pt-BR"/>
          </a:p>
        </p:txBody>
      </p:sp>
      <p:sp>
        <p:nvSpPr>
          <p:cNvPr id="5" name="Content Placeholder 4">
            <a:extLst>
              <a:ext uri="{FF2B5EF4-FFF2-40B4-BE49-F238E27FC236}">
                <a16:creationId xmlns:a16="http://schemas.microsoft.com/office/drawing/2014/main" id="{AF83C124-8B20-4D8D-B4A1-7D8981B7B9D1}"/>
              </a:ext>
            </a:extLst>
          </p:cNvPr>
          <p:cNvSpPr>
            <a:spLocks noGrp="1"/>
          </p:cNvSpPr>
          <p:nvPr>
            <p:ph sz="quarter" idx="11"/>
          </p:nvPr>
        </p:nvSpPr>
        <p:spPr>
          <a:xfrm>
            <a:off x="838199" y="1157382"/>
            <a:ext cx="3420000" cy="551805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6" name="Content Placeholder 4">
            <a:extLst>
              <a:ext uri="{FF2B5EF4-FFF2-40B4-BE49-F238E27FC236}">
                <a16:creationId xmlns:a16="http://schemas.microsoft.com/office/drawing/2014/main" id="{92AFAAC7-01FE-439F-A095-7C61F7B279F1}"/>
              </a:ext>
            </a:extLst>
          </p:cNvPr>
          <p:cNvSpPr>
            <a:spLocks noGrp="1"/>
          </p:cNvSpPr>
          <p:nvPr>
            <p:ph sz="quarter" idx="12"/>
          </p:nvPr>
        </p:nvSpPr>
        <p:spPr>
          <a:xfrm>
            <a:off x="4386000" y="1157383"/>
            <a:ext cx="3420000" cy="55180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7" name="Content Placeholder 4">
            <a:extLst>
              <a:ext uri="{FF2B5EF4-FFF2-40B4-BE49-F238E27FC236}">
                <a16:creationId xmlns:a16="http://schemas.microsoft.com/office/drawing/2014/main" id="{F93C5E56-3933-4D4C-A8F5-C9106982C7D2}"/>
              </a:ext>
            </a:extLst>
          </p:cNvPr>
          <p:cNvSpPr>
            <a:spLocks noGrp="1"/>
          </p:cNvSpPr>
          <p:nvPr>
            <p:ph sz="quarter" idx="13"/>
          </p:nvPr>
        </p:nvSpPr>
        <p:spPr>
          <a:xfrm>
            <a:off x="7933800" y="1157382"/>
            <a:ext cx="3420000" cy="55180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8" name="Rectangle 7">
            <a:extLst>
              <a:ext uri="{FF2B5EF4-FFF2-40B4-BE49-F238E27FC236}">
                <a16:creationId xmlns:a16="http://schemas.microsoft.com/office/drawing/2014/main" id="{B1613188-C102-4C55-8000-1A0613B652A7}"/>
              </a:ext>
            </a:extLst>
          </p:cNvPr>
          <p:cNvSpPr/>
          <p:nvPr userDrawn="1"/>
        </p:nvSpPr>
        <p:spPr>
          <a:xfrm>
            <a:off x="-1" y="182563"/>
            <a:ext cx="360000" cy="847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7555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839CB-63B6-4915-B30A-39D8BA085B17}"/>
              </a:ext>
            </a:extLst>
          </p:cNvPr>
          <p:cNvSpPr>
            <a:spLocks noGrp="1"/>
          </p:cNvSpPr>
          <p:nvPr>
            <p:ph type="title"/>
          </p:nvPr>
        </p:nvSpPr>
        <p:spPr/>
        <p:txBody>
          <a:bodyPr/>
          <a:lstStyle/>
          <a:p>
            <a:r>
              <a:rPr lang="en-US"/>
              <a:t>Click to edit Master title style</a:t>
            </a:r>
            <a:endParaRPr lang="pt-BR"/>
          </a:p>
        </p:txBody>
      </p:sp>
      <p:sp>
        <p:nvSpPr>
          <p:cNvPr id="3" name="Slide Number Placeholder 2">
            <a:extLst>
              <a:ext uri="{FF2B5EF4-FFF2-40B4-BE49-F238E27FC236}">
                <a16:creationId xmlns:a16="http://schemas.microsoft.com/office/drawing/2014/main" id="{AD3DA8B9-597F-46D5-8314-2776CD9BA438}"/>
              </a:ext>
            </a:extLst>
          </p:cNvPr>
          <p:cNvSpPr>
            <a:spLocks noGrp="1"/>
          </p:cNvSpPr>
          <p:nvPr>
            <p:ph type="sldNum" sz="quarter" idx="10"/>
          </p:nvPr>
        </p:nvSpPr>
        <p:spPr/>
        <p:txBody>
          <a:bodyPr/>
          <a:lstStyle/>
          <a:p>
            <a:fld id="{A705988A-D0C6-47CE-AE5C-3686A72955F8}" type="slidenum">
              <a:rPr lang="pt-BR" smtClean="0"/>
              <a:t>‹#›</a:t>
            </a:fld>
            <a:endParaRPr lang="pt-BR"/>
          </a:p>
        </p:txBody>
      </p:sp>
      <p:sp>
        <p:nvSpPr>
          <p:cNvPr id="5" name="Content Placeholder 4">
            <a:extLst>
              <a:ext uri="{FF2B5EF4-FFF2-40B4-BE49-F238E27FC236}">
                <a16:creationId xmlns:a16="http://schemas.microsoft.com/office/drawing/2014/main" id="{AF83C124-8B20-4D8D-B4A1-7D8981B7B9D1}"/>
              </a:ext>
            </a:extLst>
          </p:cNvPr>
          <p:cNvSpPr>
            <a:spLocks noGrp="1"/>
          </p:cNvSpPr>
          <p:nvPr>
            <p:ph sz="quarter" idx="11"/>
          </p:nvPr>
        </p:nvSpPr>
        <p:spPr>
          <a:xfrm>
            <a:off x="838199" y="1981294"/>
            <a:ext cx="3420000" cy="4694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Content Placeholder 4">
            <a:extLst>
              <a:ext uri="{FF2B5EF4-FFF2-40B4-BE49-F238E27FC236}">
                <a16:creationId xmlns:a16="http://schemas.microsoft.com/office/drawing/2014/main" id="{92AFAAC7-01FE-439F-A095-7C61F7B279F1}"/>
              </a:ext>
            </a:extLst>
          </p:cNvPr>
          <p:cNvSpPr>
            <a:spLocks noGrp="1"/>
          </p:cNvSpPr>
          <p:nvPr>
            <p:ph sz="quarter" idx="12"/>
          </p:nvPr>
        </p:nvSpPr>
        <p:spPr>
          <a:xfrm>
            <a:off x="4386000" y="1981293"/>
            <a:ext cx="3420000" cy="46941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7" name="Content Placeholder 4">
            <a:extLst>
              <a:ext uri="{FF2B5EF4-FFF2-40B4-BE49-F238E27FC236}">
                <a16:creationId xmlns:a16="http://schemas.microsoft.com/office/drawing/2014/main" id="{F93C5E56-3933-4D4C-A8F5-C9106982C7D2}"/>
              </a:ext>
            </a:extLst>
          </p:cNvPr>
          <p:cNvSpPr>
            <a:spLocks noGrp="1"/>
          </p:cNvSpPr>
          <p:nvPr>
            <p:ph sz="quarter" idx="13"/>
          </p:nvPr>
        </p:nvSpPr>
        <p:spPr>
          <a:xfrm>
            <a:off x="7933800" y="1981292"/>
            <a:ext cx="3420000" cy="46941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8" name="Rectangle 7">
            <a:extLst>
              <a:ext uri="{FF2B5EF4-FFF2-40B4-BE49-F238E27FC236}">
                <a16:creationId xmlns:a16="http://schemas.microsoft.com/office/drawing/2014/main" id="{B1613188-C102-4C55-8000-1A0613B652A7}"/>
              </a:ext>
            </a:extLst>
          </p:cNvPr>
          <p:cNvSpPr/>
          <p:nvPr userDrawn="1"/>
        </p:nvSpPr>
        <p:spPr>
          <a:xfrm>
            <a:off x="-1" y="182563"/>
            <a:ext cx="360000" cy="847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Text Placeholder 2">
            <a:extLst>
              <a:ext uri="{FF2B5EF4-FFF2-40B4-BE49-F238E27FC236}">
                <a16:creationId xmlns:a16="http://schemas.microsoft.com/office/drawing/2014/main" id="{13A7DC94-0CB5-4BFE-84FE-BA90524CFFD0}"/>
              </a:ext>
            </a:extLst>
          </p:cNvPr>
          <p:cNvSpPr>
            <a:spLocks noGrp="1"/>
          </p:cNvSpPr>
          <p:nvPr>
            <p:ph type="body" idx="1"/>
          </p:nvPr>
        </p:nvSpPr>
        <p:spPr>
          <a:xfrm>
            <a:off x="839788" y="1157382"/>
            <a:ext cx="34184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C898B2A9-5A59-4A92-BCED-9A13AC52F8BA}"/>
              </a:ext>
            </a:extLst>
          </p:cNvPr>
          <p:cNvSpPr>
            <a:spLocks noGrp="1"/>
          </p:cNvSpPr>
          <p:nvPr>
            <p:ph type="body" idx="14"/>
          </p:nvPr>
        </p:nvSpPr>
        <p:spPr>
          <a:xfrm>
            <a:off x="7934594" y="1157382"/>
            <a:ext cx="34184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2">
            <a:extLst>
              <a:ext uri="{FF2B5EF4-FFF2-40B4-BE49-F238E27FC236}">
                <a16:creationId xmlns:a16="http://schemas.microsoft.com/office/drawing/2014/main" id="{C1CEFC0A-25C4-42F5-A2CB-C65F5EE5FA82}"/>
              </a:ext>
            </a:extLst>
          </p:cNvPr>
          <p:cNvSpPr>
            <a:spLocks noGrp="1"/>
          </p:cNvSpPr>
          <p:nvPr>
            <p:ph type="body" idx="15"/>
          </p:nvPr>
        </p:nvSpPr>
        <p:spPr>
          <a:xfrm>
            <a:off x="4385205" y="1157382"/>
            <a:ext cx="34184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90651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8ED11BE-02E2-439F-A133-F80F7FAB56E7}"/>
              </a:ext>
            </a:extLst>
          </p:cNvPr>
          <p:cNvSpPr>
            <a:spLocks noGrp="1"/>
          </p:cNvSpPr>
          <p:nvPr>
            <p:ph sz="half" idx="2"/>
          </p:nvPr>
        </p:nvSpPr>
        <p:spPr>
          <a:xfrm>
            <a:off x="839788" y="1981294"/>
            <a:ext cx="5157787" cy="46941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itle 1">
            <a:extLst>
              <a:ext uri="{FF2B5EF4-FFF2-40B4-BE49-F238E27FC236}">
                <a16:creationId xmlns:a16="http://schemas.microsoft.com/office/drawing/2014/main" id="{DD76CCD2-1D61-4690-8D78-9F60A084150E}"/>
              </a:ext>
            </a:extLst>
          </p:cNvPr>
          <p:cNvSpPr>
            <a:spLocks noGrp="1"/>
          </p:cNvSpPr>
          <p:nvPr>
            <p:ph type="title"/>
          </p:nvPr>
        </p:nvSpPr>
        <p:spPr>
          <a:xfrm>
            <a:off x="839788" y="182563"/>
            <a:ext cx="10515600" cy="847247"/>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366B0E96-0192-418E-8BED-B2139DEE8A0E}"/>
              </a:ext>
            </a:extLst>
          </p:cNvPr>
          <p:cNvSpPr>
            <a:spLocks noGrp="1"/>
          </p:cNvSpPr>
          <p:nvPr>
            <p:ph type="body" idx="1"/>
          </p:nvPr>
        </p:nvSpPr>
        <p:spPr>
          <a:xfrm>
            <a:off x="839788" y="115738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0A405AF-F5DB-467C-A8D7-584FD3922281}"/>
              </a:ext>
            </a:extLst>
          </p:cNvPr>
          <p:cNvSpPr>
            <a:spLocks noGrp="1"/>
          </p:cNvSpPr>
          <p:nvPr>
            <p:ph type="body" sz="quarter" idx="3"/>
          </p:nvPr>
        </p:nvSpPr>
        <p:spPr>
          <a:xfrm>
            <a:off x="6172200" y="115738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A8E40A6-DE3D-487F-9604-6C1186946160}"/>
              </a:ext>
            </a:extLst>
          </p:cNvPr>
          <p:cNvSpPr>
            <a:spLocks noGrp="1"/>
          </p:cNvSpPr>
          <p:nvPr>
            <p:ph sz="quarter" idx="4"/>
          </p:nvPr>
        </p:nvSpPr>
        <p:spPr>
          <a:xfrm>
            <a:off x="6172200" y="1981294"/>
            <a:ext cx="5183188" cy="4694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10" name="Slide Number Placeholder 9">
            <a:extLst>
              <a:ext uri="{FF2B5EF4-FFF2-40B4-BE49-F238E27FC236}">
                <a16:creationId xmlns:a16="http://schemas.microsoft.com/office/drawing/2014/main" id="{BE36D508-349E-4F2E-BD3E-7E98F5DDC9CF}"/>
              </a:ext>
            </a:extLst>
          </p:cNvPr>
          <p:cNvSpPr>
            <a:spLocks noGrp="1"/>
          </p:cNvSpPr>
          <p:nvPr>
            <p:ph type="sldNum" sz="quarter" idx="10"/>
          </p:nvPr>
        </p:nvSpPr>
        <p:spPr/>
        <p:txBody>
          <a:bodyPr/>
          <a:lstStyle/>
          <a:p>
            <a:fld id="{A705988A-D0C6-47CE-AE5C-3686A72955F8}" type="slidenum">
              <a:rPr lang="pt-BR" smtClean="0"/>
              <a:t>‹#›</a:t>
            </a:fld>
            <a:endParaRPr lang="pt-BR"/>
          </a:p>
        </p:txBody>
      </p:sp>
      <p:sp>
        <p:nvSpPr>
          <p:cNvPr id="11" name="Rectangle 10">
            <a:extLst>
              <a:ext uri="{FF2B5EF4-FFF2-40B4-BE49-F238E27FC236}">
                <a16:creationId xmlns:a16="http://schemas.microsoft.com/office/drawing/2014/main" id="{C3ACA1F6-D2AE-4998-9639-B38C378C2269}"/>
              </a:ext>
            </a:extLst>
          </p:cNvPr>
          <p:cNvSpPr/>
          <p:nvPr userDrawn="1"/>
        </p:nvSpPr>
        <p:spPr>
          <a:xfrm>
            <a:off x="-1" y="182563"/>
            <a:ext cx="360000" cy="847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11325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8373-6C8E-4A58-8B8F-7EECAA83CDB5}"/>
              </a:ext>
            </a:extLst>
          </p:cNvPr>
          <p:cNvSpPr>
            <a:spLocks noGrp="1"/>
          </p:cNvSpPr>
          <p:nvPr>
            <p:ph type="title"/>
          </p:nvPr>
        </p:nvSpPr>
        <p:spPr/>
        <p:txBody>
          <a:bodyPr/>
          <a:lstStyle/>
          <a:p>
            <a:r>
              <a:rPr lang="en-US"/>
              <a:t>Click to edit Master title style</a:t>
            </a:r>
            <a:endParaRPr lang="pt-BR"/>
          </a:p>
        </p:txBody>
      </p:sp>
      <p:sp>
        <p:nvSpPr>
          <p:cNvPr id="6" name="Slide Number Placeholder 5">
            <a:extLst>
              <a:ext uri="{FF2B5EF4-FFF2-40B4-BE49-F238E27FC236}">
                <a16:creationId xmlns:a16="http://schemas.microsoft.com/office/drawing/2014/main" id="{153C3CCA-D5A8-4702-96F7-9DC9C007B14B}"/>
              </a:ext>
            </a:extLst>
          </p:cNvPr>
          <p:cNvSpPr>
            <a:spLocks noGrp="1"/>
          </p:cNvSpPr>
          <p:nvPr>
            <p:ph type="sldNum" sz="quarter" idx="10"/>
          </p:nvPr>
        </p:nvSpPr>
        <p:spPr/>
        <p:txBody>
          <a:bodyPr/>
          <a:lstStyle/>
          <a:p>
            <a:fld id="{A705988A-D0C6-47CE-AE5C-3686A72955F8}" type="slidenum">
              <a:rPr lang="pt-BR" smtClean="0"/>
              <a:t>‹#›</a:t>
            </a:fld>
            <a:endParaRPr lang="pt-BR"/>
          </a:p>
        </p:txBody>
      </p:sp>
      <p:sp>
        <p:nvSpPr>
          <p:cNvPr id="7" name="Rectangle 6">
            <a:extLst>
              <a:ext uri="{FF2B5EF4-FFF2-40B4-BE49-F238E27FC236}">
                <a16:creationId xmlns:a16="http://schemas.microsoft.com/office/drawing/2014/main" id="{B94429F4-409C-48D2-8B75-A61BF89C5E0D}"/>
              </a:ext>
            </a:extLst>
          </p:cNvPr>
          <p:cNvSpPr/>
          <p:nvPr userDrawn="1"/>
        </p:nvSpPr>
        <p:spPr>
          <a:xfrm>
            <a:off x="-1" y="182563"/>
            <a:ext cx="360000" cy="847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11282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B056F8-B730-45AA-81B8-4EA4586C53B8}"/>
              </a:ext>
            </a:extLst>
          </p:cNvPr>
          <p:cNvSpPr>
            <a:spLocks noGrp="1"/>
          </p:cNvSpPr>
          <p:nvPr>
            <p:ph type="title"/>
          </p:nvPr>
        </p:nvSpPr>
        <p:spPr>
          <a:xfrm>
            <a:off x="838200" y="182563"/>
            <a:ext cx="10515600" cy="847247"/>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8AD6473E-F6F8-4CB1-837A-2EF53511E8A1}"/>
              </a:ext>
            </a:extLst>
          </p:cNvPr>
          <p:cNvSpPr>
            <a:spLocks noGrp="1"/>
          </p:cNvSpPr>
          <p:nvPr>
            <p:ph type="body" idx="1"/>
          </p:nvPr>
        </p:nvSpPr>
        <p:spPr>
          <a:xfrm>
            <a:off x="838200" y="1162975"/>
            <a:ext cx="10515600" cy="55124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Slide Number Placeholder 5">
            <a:extLst>
              <a:ext uri="{FF2B5EF4-FFF2-40B4-BE49-F238E27FC236}">
                <a16:creationId xmlns:a16="http://schemas.microsoft.com/office/drawing/2014/main" id="{4899D2F5-E39E-4423-857F-A78FC8F3D5DD}"/>
              </a:ext>
            </a:extLst>
          </p:cNvPr>
          <p:cNvSpPr>
            <a:spLocks noGrp="1"/>
          </p:cNvSpPr>
          <p:nvPr>
            <p:ph type="sldNum" sz="quarter" idx="4"/>
          </p:nvPr>
        </p:nvSpPr>
        <p:spPr>
          <a:xfrm>
            <a:off x="11478827" y="6310312"/>
            <a:ext cx="5792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5988A-D0C6-47CE-AE5C-3686A72955F8}" type="slidenum">
              <a:rPr lang="pt-BR" smtClean="0"/>
              <a:t>‹#›</a:t>
            </a:fld>
            <a:endParaRPr lang="pt-BR"/>
          </a:p>
        </p:txBody>
      </p:sp>
    </p:spTree>
    <p:extLst>
      <p:ext uri="{BB962C8B-B14F-4D97-AF65-F5344CB8AC3E}">
        <p14:creationId xmlns:p14="http://schemas.microsoft.com/office/powerpoint/2010/main" val="1006334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57" r:id="rId6"/>
    <p:sldLayoutId id="2147483658" r:id="rId7"/>
    <p:sldLayoutId id="2147483653" r:id="rId8"/>
    <p:sldLayoutId id="2147483654" r:id="rId9"/>
    <p:sldLayoutId id="2147483655" r:id="rId10"/>
    <p:sldLayoutId id="21474836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openstreetmap.org/" TargetMode="External"/><Relationship Id="rId3" Type="http://schemas.openxmlformats.org/officeDocument/2006/relationships/image" Target="../media/image1.png"/><Relationship Id="rId7" Type="http://schemas.openxmlformats.org/officeDocument/2006/relationships/hyperlink" Target="http://creativecommons.org/licenses/by/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tamen.com/" TargetMode="External"/><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hyperlink" Target="http://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ags" Target="../tags/tag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ags" Target="../tags/tag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70.png"/><Relationship Id="rId2" Type="http://schemas.openxmlformats.org/officeDocument/2006/relationships/slideLayout" Target="../slideLayouts/slideLayout9.xml"/><Relationship Id="rId1" Type="http://schemas.openxmlformats.org/officeDocument/2006/relationships/tags" Target="../tags/tag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350.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50.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5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380.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380.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350.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9.xml"/><Relationship Id="rId5" Type="http://schemas.openxmlformats.org/officeDocument/2006/relationships/image" Target="../media/image380.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9.xml"/><Relationship Id="rId5" Type="http://schemas.openxmlformats.org/officeDocument/2006/relationships/image" Target="../media/image380.png"/><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50.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80.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9.xml"/><Relationship Id="rId5" Type="http://schemas.openxmlformats.org/officeDocument/2006/relationships/image" Target="../media/image380.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image" Target="../media/image410.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38.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1.xml"/><Relationship Id="rId1" Type="http://schemas.openxmlformats.org/officeDocument/2006/relationships/tags" Target="../tags/tag11.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1.xml"/><Relationship Id="rId1" Type="http://schemas.openxmlformats.org/officeDocument/2006/relationships/tags" Target="../tags/tag12.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1.xml"/><Relationship Id="rId1" Type="http://schemas.openxmlformats.org/officeDocument/2006/relationships/tags" Target="../tags/tag13.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1.xml"/><Relationship Id="rId1" Type="http://schemas.openxmlformats.org/officeDocument/2006/relationships/tags" Target="../tags/tag14.xml"/><Relationship Id="rId5" Type="http://schemas.openxmlformats.org/officeDocument/2006/relationships/image" Target="../media/image43.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1.xml"/><Relationship Id="rId1" Type="http://schemas.openxmlformats.org/officeDocument/2006/relationships/tags" Target="../tags/tag16.xml"/><Relationship Id="rId5" Type="http://schemas.openxmlformats.org/officeDocument/2006/relationships/image" Target="../media/image46.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7.png"/><Relationship Id="rId7"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7.png"/><Relationship Id="rId7" Type="http://schemas.openxmlformats.org/officeDocument/2006/relationships/image" Target="../media/image14.png"/><Relationship Id="rId2" Type="http://schemas.openxmlformats.org/officeDocument/2006/relationships/notesSlide" Target="../notesSlides/notesSlide73.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7.png"/><Relationship Id="rId7" Type="http://schemas.openxmlformats.org/officeDocument/2006/relationships/image" Target="../media/image14.pn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7.png"/><Relationship Id="rId7" Type="http://schemas.openxmlformats.org/officeDocument/2006/relationships/image" Target="../media/image14.pn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1.xml"/><Relationship Id="rId1" Type="http://schemas.openxmlformats.org/officeDocument/2006/relationships/tags" Target="../tags/tag17.xml"/><Relationship Id="rId4" Type="http://schemas.openxmlformats.org/officeDocument/2006/relationships/image" Target="../media/image48.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1.xml"/><Relationship Id="rId1" Type="http://schemas.openxmlformats.org/officeDocument/2006/relationships/tags" Target="../tags/tag18.xml"/><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84.xml.rels><?xml version="1.0" encoding="UTF-8" standalone="yes"?>
<Relationships xmlns="http://schemas.openxmlformats.org/package/2006/relationships"><Relationship Id="rId8" Type="http://schemas.openxmlformats.org/officeDocument/2006/relationships/hyperlink" Target="http://creativecommons.org/licenses/by-sa/3.0" TargetMode="External"/><Relationship Id="rId3" Type="http://schemas.openxmlformats.org/officeDocument/2006/relationships/image" Target="../media/image1.png"/><Relationship Id="rId7" Type="http://schemas.openxmlformats.org/officeDocument/2006/relationships/hyperlink" Target="http://openstreetmap.org/" TargetMode="External"/><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hyperlink" Target="http://creativecommons.org/licenses/by/3.0" TargetMode="External"/><Relationship Id="rId5" Type="http://schemas.openxmlformats.org/officeDocument/2006/relationships/hyperlink" Target="http://stamen.com/" TargetMode="External"/><Relationship Id="rId4" Type="http://schemas.microsoft.com/office/2007/relationships/hdphoto" Target="../media/hdphoto1.wdp"/></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text, map&#10;&#10;Description automatically generated">
            <a:extLst>
              <a:ext uri="{FF2B5EF4-FFF2-40B4-BE49-F238E27FC236}">
                <a16:creationId xmlns:a16="http://schemas.microsoft.com/office/drawing/2014/main" id="{79E618F8-6235-4889-AB47-1EFADFB8A681}"/>
              </a:ext>
            </a:extLst>
          </p:cNvPr>
          <p:cNvPicPr>
            <a:picLocks noChangeAspect="1"/>
          </p:cNvPicPr>
          <p:nvPr/>
        </p:nvPicPr>
        <p:blipFill>
          <a:blip r:embed="rId3">
            <a:graysc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51657"/>
          <a:stretch/>
        </p:blipFill>
        <p:spPr>
          <a:xfrm>
            <a:off x="0" y="3542616"/>
            <a:ext cx="12192000" cy="3315384"/>
          </a:xfrm>
          <a:prstGeom prst="rect">
            <a:avLst/>
          </a:prstGeom>
        </p:spPr>
      </p:pic>
      <p:sp>
        <p:nvSpPr>
          <p:cNvPr id="14" name="Oval 13">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46831C-DBC2-4E9F-8BE7-5E424BDB32D3}"/>
              </a:ext>
            </a:extLst>
          </p:cNvPr>
          <p:cNvSpPr>
            <a:spLocks noGrp="1"/>
          </p:cNvSpPr>
          <p:nvPr>
            <p:ph type="ctrTitle"/>
          </p:nvPr>
        </p:nvSpPr>
        <p:spPr>
          <a:xfrm>
            <a:off x="804998" y="4551037"/>
            <a:ext cx="5021782" cy="1869860"/>
          </a:xfrm>
        </p:spPr>
        <p:txBody>
          <a:bodyPr vert="horz" lIns="91440" tIns="45720" rIns="91440" bIns="45720" rtlCol="0" anchor="ctr">
            <a:normAutofit/>
          </a:bodyPr>
          <a:lstStyle/>
          <a:p>
            <a:pPr algn="l"/>
            <a:r>
              <a:rPr lang="en-US" sz="2500" b="1" dirty="0">
                <a:solidFill>
                  <a:srgbClr val="000000"/>
                </a:solidFill>
              </a:rPr>
              <a:t>As ZEIS e o </a:t>
            </a:r>
            <a:r>
              <a:rPr lang="pt-BR" sz="2500" b="1" dirty="0">
                <a:solidFill>
                  <a:srgbClr val="000000"/>
                </a:solidFill>
              </a:rPr>
              <a:t>acesso</a:t>
            </a:r>
            <a:r>
              <a:rPr lang="en-US" sz="2500" b="1" dirty="0">
                <a:solidFill>
                  <a:srgbClr val="000000"/>
                </a:solidFill>
              </a:rPr>
              <a:t> à </a:t>
            </a:r>
            <a:r>
              <a:rPr lang="en-US" sz="2500" b="1" dirty="0" err="1">
                <a:solidFill>
                  <a:srgbClr val="000000"/>
                </a:solidFill>
              </a:rPr>
              <a:t>cidade</a:t>
            </a:r>
            <a:r>
              <a:rPr lang="en-US" sz="2500" b="1" dirty="0">
                <a:solidFill>
                  <a:srgbClr val="000000"/>
                </a:solidFill>
              </a:rPr>
              <a:t>: </a:t>
            </a:r>
            <a:br>
              <a:rPr lang="en-US" sz="2500" b="1" dirty="0">
                <a:solidFill>
                  <a:srgbClr val="000000"/>
                </a:solidFill>
              </a:rPr>
            </a:br>
            <a:r>
              <a:rPr lang="en-US" sz="2000" b="1" dirty="0">
                <a:solidFill>
                  <a:srgbClr val="000000"/>
                </a:solidFill>
              </a:rPr>
              <a:t>o </a:t>
            </a:r>
            <a:r>
              <a:rPr lang="en-US" sz="2000" b="1" dirty="0" err="1">
                <a:solidFill>
                  <a:srgbClr val="000000"/>
                </a:solidFill>
              </a:rPr>
              <a:t>impacto</a:t>
            </a:r>
            <a:r>
              <a:rPr lang="en-US" sz="2000" b="1" dirty="0">
                <a:solidFill>
                  <a:srgbClr val="000000"/>
                </a:solidFill>
              </a:rPr>
              <a:t> das ZEIS </a:t>
            </a:r>
            <a:r>
              <a:rPr lang="en-US" sz="2000" b="1" dirty="0" err="1">
                <a:solidFill>
                  <a:srgbClr val="000000"/>
                </a:solidFill>
              </a:rPr>
              <a:t>na</a:t>
            </a:r>
            <a:r>
              <a:rPr lang="en-US" sz="2000" b="1" dirty="0">
                <a:solidFill>
                  <a:srgbClr val="000000"/>
                </a:solidFill>
              </a:rPr>
              <a:t> </a:t>
            </a:r>
            <a:r>
              <a:rPr lang="en-US" sz="2000" b="1" dirty="0" err="1">
                <a:solidFill>
                  <a:srgbClr val="000000"/>
                </a:solidFill>
              </a:rPr>
              <a:t>desigualdade</a:t>
            </a:r>
            <a:r>
              <a:rPr lang="en-US" sz="2000" b="1" dirty="0">
                <a:solidFill>
                  <a:srgbClr val="000000"/>
                </a:solidFill>
              </a:rPr>
              <a:t> da </a:t>
            </a:r>
            <a:r>
              <a:rPr lang="en-US" sz="2000" b="1" dirty="0" err="1">
                <a:solidFill>
                  <a:srgbClr val="000000"/>
                </a:solidFill>
              </a:rPr>
              <a:t>habitação</a:t>
            </a:r>
            <a:r>
              <a:rPr lang="en-US" sz="2000" b="1" dirty="0">
                <a:solidFill>
                  <a:srgbClr val="000000"/>
                </a:solidFill>
              </a:rPr>
              <a:t> por </a:t>
            </a:r>
            <a:r>
              <a:rPr lang="en-US" sz="2000" b="1" dirty="0" err="1">
                <a:solidFill>
                  <a:srgbClr val="000000"/>
                </a:solidFill>
              </a:rPr>
              <a:t>promoção</a:t>
            </a:r>
            <a:r>
              <a:rPr lang="en-US" sz="2000" b="1" dirty="0">
                <a:solidFill>
                  <a:srgbClr val="000000"/>
                </a:solidFill>
              </a:rPr>
              <a:t> </a:t>
            </a:r>
            <a:r>
              <a:rPr lang="en-US" sz="2000" b="1" dirty="0" err="1">
                <a:solidFill>
                  <a:srgbClr val="000000"/>
                </a:solidFill>
              </a:rPr>
              <a:t>privada</a:t>
            </a:r>
            <a:r>
              <a:rPr lang="en-US" sz="2000" b="1" dirty="0">
                <a:solidFill>
                  <a:srgbClr val="000000"/>
                </a:solidFill>
              </a:rPr>
              <a:t> </a:t>
            </a:r>
            <a:r>
              <a:rPr lang="en-US" sz="2000" b="1" dirty="0" err="1">
                <a:solidFill>
                  <a:srgbClr val="000000"/>
                </a:solidFill>
              </a:rPr>
              <a:t>em</a:t>
            </a:r>
            <a:r>
              <a:rPr lang="en-US" sz="2000" b="1" dirty="0">
                <a:solidFill>
                  <a:srgbClr val="000000"/>
                </a:solidFill>
              </a:rPr>
              <a:t> São Paulo</a:t>
            </a:r>
            <a:endParaRPr lang="en-US" sz="2500" dirty="0">
              <a:solidFill>
                <a:srgbClr val="000000"/>
              </a:solidFill>
            </a:endParaRPr>
          </a:p>
        </p:txBody>
      </p:sp>
      <p:sp>
        <p:nvSpPr>
          <p:cNvPr id="3" name="Text Placeholder 2">
            <a:extLst>
              <a:ext uri="{FF2B5EF4-FFF2-40B4-BE49-F238E27FC236}">
                <a16:creationId xmlns:a16="http://schemas.microsoft.com/office/drawing/2014/main" id="{2DD1E536-F67F-4F3A-98D5-FBDF5B526AB9}"/>
              </a:ext>
            </a:extLst>
          </p:cNvPr>
          <p:cNvSpPr>
            <a:spLocks noGrp="1"/>
          </p:cNvSpPr>
          <p:nvPr>
            <p:ph type="subTitle" idx="1"/>
          </p:nvPr>
        </p:nvSpPr>
        <p:spPr>
          <a:xfrm>
            <a:off x="6470247" y="4551037"/>
            <a:ext cx="4926411" cy="1869860"/>
          </a:xfrm>
        </p:spPr>
        <p:txBody>
          <a:bodyPr vert="horz" lIns="91440" tIns="45720" rIns="91440" bIns="45720" rtlCol="0" anchor="ctr">
            <a:normAutofit/>
          </a:bodyPr>
          <a:lstStyle/>
          <a:p>
            <a:pPr algn="r"/>
            <a:r>
              <a:rPr lang="en-US" sz="1500" dirty="0" err="1">
                <a:solidFill>
                  <a:srgbClr val="000000"/>
                </a:solidFill>
              </a:rPr>
              <a:t>Defesa</a:t>
            </a:r>
            <a:r>
              <a:rPr lang="en-US" sz="1500" dirty="0">
                <a:solidFill>
                  <a:srgbClr val="000000"/>
                </a:solidFill>
              </a:rPr>
              <a:t> </a:t>
            </a:r>
            <a:r>
              <a:rPr lang="en-US" sz="1500" dirty="0" err="1">
                <a:solidFill>
                  <a:srgbClr val="000000"/>
                </a:solidFill>
              </a:rPr>
              <a:t>Mestrado</a:t>
            </a:r>
            <a:r>
              <a:rPr lang="en-US" sz="1500" dirty="0">
                <a:solidFill>
                  <a:srgbClr val="000000"/>
                </a:solidFill>
              </a:rPr>
              <a:t> </a:t>
            </a:r>
            <a:r>
              <a:rPr lang="en-US" sz="1500" dirty="0" err="1">
                <a:solidFill>
                  <a:srgbClr val="000000"/>
                </a:solidFill>
              </a:rPr>
              <a:t>em</a:t>
            </a:r>
            <a:r>
              <a:rPr lang="en-US" sz="1500" dirty="0">
                <a:solidFill>
                  <a:srgbClr val="000000"/>
                </a:solidFill>
              </a:rPr>
              <a:t> </a:t>
            </a:r>
            <a:r>
              <a:rPr lang="en-US" sz="1500" dirty="0" err="1">
                <a:solidFill>
                  <a:srgbClr val="000000"/>
                </a:solidFill>
              </a:rPr>
              <a:t>Ciências</a:t>
            </a:r>
            <a:r>
              <a:rPr lang="en-US" sz="1500" dirty="0">
                <a:solidFill>
                  <a:srgbClr val="000000"/>
                </a:solidFill>
              </a:rPr>
              <a:t> </a:t>
            </a:r>
            <a:r>
              <a:rPr lang="en-US" sz="1500" dirty="0" err="1">
                <a:solidFill>
                  <a:srgbClr val="000000"/>
                </a:solidFill>
              </a:rPr>
              <a:t>em</a:t>
            </a:r>
            <a:r>
              <a:rPr lang="en-US" sz="1500" dirty="0">
                <a:solidFill>
                  <a:srgbClr val="000000"/>
                </a:solidFill>
              </a:rPr>
              <a:t> </a:t>
            </a:r>
            <a:r>
              <a:rPr lang="en-US" sz="1500" dirty="0" err="1">
                <a:solidFill>
                  <a:srgbClr val="000000"/>
                </a:solidFill>
              </a:rPr>
              <a:t>Engenharia</a:t>
            </a:r>
            <a:r>
              <a:rPr lang="en-US" sz="1500" dirty="0">
                <a:solidFill>
                  <a:srgbClr val="000000"/>
                </a:solidFill>
              </a:rPr>
              <a:t> de </a:t>
            </a:r>
            <a:r>
              <a:rPr lang="en-US" sz="1500" dirty="0" err="1">
                <a:solidFill>
                  <a:srgbClr val="000000"/>
                </a:solidFill>
              </a:rPr>
              <a:t>Transportes</a:t>
            </a:r>
            <a:endParaRPr lang="en-US" sz="1500" dirty="0">
              <a:solidFill>
                <a:srgbClr val="000000"/>
              </a:solidFill>
            </a:endParaRPr>
          </a:p>
          <a:p>
            <a:pPr algn="r"/>
            <a:r>
              <a:rPr lang="en-US" sz="1500" dirty="0">
                <a:solidFill>
                  <a:srgbClr val="000000"/>
                </a:solidFill>
              </a:rPr>
              <a:t>Beatriz Moura dos Santos</a:t>
            </a:r>
          </a:p>
          <a:p>
            <a:pPr algn="r"/>
            <a:endParaRPr lang="en-US" sz="1500" dirty="0">
              <a:solidFill>
                <a:srgbClr val="000000"/>
              </a:solidFill>
            </a:endParaRPr>
          </a:p>
          <a:p>
            <a:pPr algn="r"/>
            <a:r>
              <a:rPr lang="en-US" sz="1500" dirty="0" err="1">
                <a:solidFill>
                  <a:srgbClr val="000000"/>
                </a:solidFill>
              </a:rPr>
              <a:t>Orientadora</a:t>
            </a:r>
            <a:r>
              <a:rPr lang="en-US" sz="1500" dirty="0">
                <a:solidFill>
                  <a:srgbClr val="000000"/>
                </a:solidFill>
              </a:rPr>
              <a:t>: Mariana Abrantes Giannotti</a:t>
            </a:r>
          </a:p>
        </p:txBody>
      </p:sp>
      <p:sp>
        <p:nvSpPr>
          <p:cNvPr id="10" name="TextBox 9">
            <a:extLst>
              <a:ext uri="{FF2B5EF4-FFF2-40B4-BE49-F238E27FC236}">
                <a16:creationId xmlns:a16="http://schemas.microsoft.com/office/drawing/2014/main" id="{EA64A46F-FC9A-4109-954B-C47451571426}"/>
              </a:ext>
            </a:extLst>
          </p:cNvPr>
          <p:cNvSpPr txBox="1"/>
          <p:nvPr/>
        </p:nvSpPr>
        <p:spPr>
          <a:xfrm>
            <a:off x="3657600" y="0"/>
            <a:ext cx="8534400" cy="276999"/>
          </a:xfrm>
          <a:prstGeom prst="rect">
            <a:avLst/>
          </a:prstGeom>
          <a:noFill/>
        </p:spPr>
        <p:txBody>
          <a:bodyPr wrap="square" rtlCol="0">
            <a:spAutoFit/>
          </a:bodyPr>
          <a:lstStyle/>
          <a:p>
            <a:pPr algn="r"/>
            <a:r>
              <a:rPr lang="en-US" sz="1200" dirty="0">
                <a:solidFill>
                  <a:schemeClr val="bg2">
                    <a:lumMod val="25000"/>
                  </a:schemeClr>
                </a:solidFill>
              </a:rPr>
              <a:t>Map tiles by </a:t>
            </a:r>
            <a:r>
              <a:rPr lang="en-US" sz="1200" u="sng" dirty="0">
                <a:solidFill>
                  <a:schemeClr val="bg2">
                    <a:lumMod val="25000"/>
                  </a:schemeClr>
                </a:solidFill>
                <a:hlinkClick r:id="rId6">
                  <a:extLst>
                    <a:ext uri="{A12FA001-AC4F-418D-AE19-62706E023703}">
                      <ahyp:hlinkClr xmlns:ahyp="http://schemas.microsoft.com/office/drawing/2018/hyperlinkcolor" val="tx"/>
                    </a:ext>
                  </a:extLst>
                </a:hlinkClick>
              </a:rPr>
              <a:t>Stamen Design</a:t>
            </a:r>
            <a:r>
              <a:rPr lang="en-US" sz="1200" dirty="0">
                <a:solidFill>
                  <a:schemeClr val="bg2">
                    <a:lumMod val="25000"/>
                  </a:schemeClr>
                </a:solidFill>
              </a:rPr>
              <a:t>, under </a:t>
            </a:r>
            <a:r>
              <a:rPr lang="en-US" sz="1200" u="sng" dirty="0">
                <a:solidFill>
                  <a:schemeClr val="bg2">
                    <a:lumMod val="25000"/>
                  </a:schemeClr>
                </a:solidFill>
                <a:hlinkClick r:id="rId7">
                  <a:extLst>
                    <a:ext uri="{A12FA001-AC4F-418D-AE19-62706E023703}">
                      <ahyp:hlinkClr xmlns:ahyp="http://schemas.microsoft.com/office/drawing/2018/hyperlinkcolor" val="tx"/>
                    </a:ext>
                  </a:extLst>
                </a:hlinkClick>
              </a:rPr>
              <a:t>CC BY 3.0</a:t>
            </a:r>
            <a:r>
              <a:rPr lang="en-US" sz="1200" dirty="0">
                <a:solidFill>
                  <a:schemeClr val="bg2">
                    <a:lumMod val="25000"/>
                  </a:schemeClr>
                </a:solidFill>
              </a:rPr>
              <a:t>. Data by </a:t>
            </a:r>
            <a:r>
              <a:rPr lang="en-US" sz="1200" u="sng" dirty="0">
                <a:solidFill>
                  <a:schemeClr val="bg2">
                    <a:lumMod val="25000"/>
                  </a:schemeClr>
                </a:solidFill>
                <a:hlinkClick r:id="rId8">
                  <a:extLst>
                    <a:ext uri="{A12FA001-AC4F-418D-AE19-62706E023703}">
                      <ahyp:hlinkClr xmlns:ahyp="http://schemas.microsoft.com/office/drawing/2018/hyperlinkcolor" val="tx"/>
                    </a:ext>
                  </a:extLst>
                </a:hlinkClick>
              </a:rPr>
              <a:t>OpenStreetMap</a:t>
            </a:r>
            <a:r>
              <a:rPr lang="en-US" sz="1200" dirty="0">
                <a:solidFill>
                  <a:schemeClr val="bg2">
                    <a:lumMod val="25000"/>
                  </a:schemeClr>
                </a:solidFill>
              </a:rPr>
              <a:t>, under </a:t>
            </a:r>
            <a:r>
              <a:rPr lang="en-US" sz="1200" u="sng" dirty="0">
                <a:solidFill>
                  <a:schemeClr val="bg2">
                    <a:lumMod val="25000"/>
                  </a:schemeClr>
                </a:solidFill>
                <a:hlinkClick r:id="rId9">
                  <a:extLst>
                    <a:ext uri="{A12FA001-AC4F-418D-AE19-62706E023703}">
                      <ahyp:hlinkClr xmlns:ahyp="http://schemas.microsoft.com/office/drawing/2018/hyperlinkcolor" val="tx"/>
                    </a:ext>
                  </a:extLst>
                </a:hlinkClick>
              </a:rPr>
              <a:t>CC BY SA</a:t>
            </a:r>
            <a:endParaRPr lang="pt-BR" sz="1200" dirty="0">
              <a:solidFill>
                <a:schemeClr val="bg2">
                  <a:lumMod val="25000"/>
                </a:schemeClr>
              </a:solidFill>
            </a:endParaRPr>
          </a:p>
        </p:txBody>
      </p:sp>
    </p:spTree>
    <p:extLst>
      <p:ext uri="{BB962C8B-B14F-4D97-AF65-F5344CB8AC3E}">
        <p14:creationId xmlns:p14="http://schemas.microsoft.com/office/powerpoint/2010/main" val="2051822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065647" y="1345497"/>
            <a:ext cx="10060706" cy="5148082"/>
          </a:xfrm>
        </p:spPr>
      </p:pic>
      <p:graphicFrame>
        <p:nvGraphicFramePr>
          <p:cNvPr id="8" name="Table 23">
            <a:extLst>
              <a:ext uri="{FF2B5EF4-FFF2-40B4-BE49-F238E27FC236}">
                <a16:creationId xmlns:a16="http://schemas.microsoft.com/office/drawing/2014/main" id="{FF25A85F-220D-4ABC-8FEB-D81F780C59FD}"/>
              </a:ext>
            </a:extLst>
          </p:cNvPr>
          <p:cNvGraphicFramePr>
            <a:graphicFrameLocks noGrp="1"/>
          </p:cNvGraphicFramePr>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6" name="TextBox 5">
            <a:extLst>
              <a:ext uri="{FF2B5EF4-FFF2-40B4-BE49-F238E27FC236}">
                <a16:creationId xmlns:a16="http://schemas.microsoft.com/office/drawing/2014/main" id="{260C37E3-82FA-4246-B9CD-5AEAAFF3CDB5}"/>
              </a:ext>
            </a:extLst>
          </p:cNvPr>
          <p:cNvSpPr txBox="1"/>
          <p:nvPr/>
        </p:nvSpPr>
        <p:spPr>
          <a:xfrm>
            <a:off x="838199" y="1345497"/>
            <a:ext cx="2987351" cy="923330"/>
          </a:xfrm>
          <a:prstGeom prst="rect">
            <a:avLst/>
          </a:prstGeom>
          <a:noFill/>
        </p:spPr>
        <p:txBody>
          <a:bodyPr wrap="square" rtlCol="0">
            <a:spAutoFit/>
          </a:bodyPr>
          <a:lstStyle/>
          <a:p>
            <a:r>
              <a:rPr lang="pt-BR" dirty="0"/>
              <a:t>demanda induzida</a:t>
            </a:r>
          </a:p>
          <a:p>
            <a:pPr marL="285750" indent="-285750">
              <a:buFont typeface="Arial" panose="020B0604020202020204" pitchFamily="34" charset="0"/>
              <a:buChar char="•"/>
            </a:pPr>
            <a:r>
              <a:rPr lang="pt-BR" dirty="0"/>
              <a:t>amenidades</a:t>
            </a:r>
          </a:p>
          <a:p>
            <a:pPr marL="285750" indent="-285750">
              <a:buFont typeface="Arial" panose="020B0604020202020204" pitchFamily="34" charset="0"/>
              <a:buChar char="•"/>
            </a:pPr>
            <a:r>
              <a:rPr lang="pt-BR" dirty="0"/>
              <a:t>localizações “diferenciadas”</a:t>
            </a:r>
          </a:p>
        </p:txBody>
      </p:sp>
    </p:spTree>
    <p:extLst>
      <p:ext uri="{BB962C8B-B14F-4D97-AF65-F5344CB8AC3E}">
        <p14:creationId xmlns:p14="http://schemas.microsoft.com/office/powerpoint/2010/main" val="2332676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p:blipFill>
        <p:spPr>
          <a:xfrm>
            <a:off x="1065647" y="1345497"/>
            <a:ext cx="10060706" cy="5148082"/>
          </a:xfrm>
        </p:spPr>
      </p:pic>
      <p:graphicFrame>
        <p:nvGraphicFramePr>
          <p:cNvPr id="8" name="Table 23">
            <a:extLst>
              <a:ext uri="{FF2B5EF4-FFF2-40B4-BE49-F238E27FC236}">
                <a16:creationId xmlns:a16="http://schemas.microsoft.com/office/drawing/2014/main" id="{F0A66FB4-AA4C-4C98-AE26-35046D189011}"/>
              </a:ext>
            </a:extLst>
          </p:cNvPr>
          <p:cNvGraphicFramePr>
            <a:graphicFrameLocks noGrp="1"/>
          </p:cNvGraphicFramePr>
          <p:nvPr>
            <p:extLst>
              <p:ext uri="{D42A27DB-BD31-4B8C-83A1-F6EECF244321}">
                <p14:modId xmlns:p14="http://schemas.microsoft.com/office/powerpoint/2010/main" val="183871166"/>
              </p:ext>
            </p:extLst>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6" name="TextBox 5">
            <a:extLst>
              <a:ext uri="{FF2B5EF4-FFF2-40B4-BE49-F238E27FC236}">
                <a16:creationId xmlns:a16="http://schemas.microsoft.com/office/drawing/2014/main" id="{80769460-5AEC-4AB7-A10D-A71E35606E78}"/>
              </a:ext>
            </a:extLst>
          </p:cNvPr>
          <p:cNvSpPr txBox="1"/>
          <p:nvPr/>
        </p:nvSpPr>
        <p:spPr>
          <a:xfrm>
            <a:off x="838199" y="1345497"/>
            <a:ext cx="2987351" cy="646331"/>
          </a:xfrm>
          <a:prstGeom prst="rect">
            <a:avLst/>
          </a:prstGeom>
          <a:noFill/>
        </p:spPr>
        <p:txBody>
          <a:bodyPr wrap="square" rtlCol="0">
            <a:spAutoFit/>
          </a:bodyPr>
          <a:lstStyle/>
          <a:p>
            <a:pPr marL="285750" indent="-285750">
              <a:buFont typeface="Arial" panose="020B0604020202020204" pitchFamily="34" charset="0"/>
              <a:buChar char="•"/>
            </a:pPr>
            <a:r>
              <a:rPr lang="pt-BR" dirty="0"/>
              <a:t>classe alta atende a oferta</a:t>
            </a:r>
          </a:p>
          <a:p>
            <a:pPr marL="285750" indent="-285750">
              <a:buFont typeface="Arial" panose="020B0604020202020204" pitchFamily="34" charset="0"/>
              <a:buChar char="•"/>
            </a:pPr>
            <a:r>
              <a:rPr lang="pt-BR" dirty="0"/>
              <a:t>deixa um vazio urbano </a:t>
            </a:r>
          </a:p>
        </p:txBody>
      </p:sp>
    </p:spTree>
    <p:custDataLst>
      <p:tags r:id="rId1"/>
    </p:custDataLst>
    <p:extLst>
      <p:ext uri="{BB962C8B-B14F-4D97-AF65-F5344CB8AC3E}">
        <p14:creationId xmlns:p14="http://schemas.microsoft.com/office/powerpoint/2010/main" val="418490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p:blipFill>
        <p:spPr>
          <a:xfrm>
            <a:off x="1065647" y="1345497"/>
            <a:ext cx="10060706" cy="5148082"/>
          </a:xfrm>
        </p:spPr>
      </p:pic>
      <p:graphicFrame>
        <p:nvGraphicFramePr>
          <p:cNvPr id="8" name="Table 23">
            <a:extLst>
              <a:ext uri="{FF2B5EF4-FFF2-40B4-BE49-F238E27FC236}">
                <a16:creationId xmlns:a16="http://schemas.microsoft.com/office/drawing/2014/main" id="{FF25A85F-220D-4ABC-8FEB-D81F780C59FD}"/>
              </a:ext>
            </a:extLst>
          </p:cNvPr>
          <p:cNvGraphicFramePr>
            <a:graphicFrameLocks noGrp="1"/>
          </p:cNvGraphicFramePr>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7" name="TextBox 6">
            <a:extLst>
              <a:ext uri="{FF2B5EF4-FFF2-40B4-BE49-F238E27FC236}">
                <a16:creationId xmlns:a16="http://schemas.microsoft.com/office/drawing/2014/main" id="{A1261123-FFEC-46A5-959A-2A6B2194CBD4}"/>
              </a:ext>
            </a:extLst>
          </p:cNvPr>
          <p:cNvSpPr txBox="1"/>
          <p:nvPr/>
        </p:nvSpPr>
        <p:spPr>
          <a:xfrm>
            <a:off x="838199" y="1345497"/>
            <a:ext cx="2987351" cy="646331"/>
          </a:xfrm>
          <a:prstGeom prst="rect">
            <a:avLst/>
          </a:prstGeom>
          <a:noFill/>
        </p:spPr>
        <p:txBody>
          <a:bodyPr wrap="square" rtlCol="0">
            <a:spAutoFit/>
          </a:bodyPr>
          <a:lstStyle/>
          <a:p>
            <a:pPr marL="285750" indent="-285750">
              <a:buFont typeface="Arial" panose="020B0604020202020204" pitchFamily="34" charset="0"/>
              <a:buChar char="•"/>
            </a:pPr>
            <a:r>
              <a:rPr lang="pt-BR" dirty="0"/>
              <a:t>classe alta atende a oferta</a:t>
            </a:r>
          </a:p>
          <a:p>
            <a:pPr marL="285750" indent="-285750">
              <a:buFont typeface="Arial" panose="020B0604020202020204" pitchFamily="34" charset="0"/>
              <a:buChar char="•"/>
            </a:pPr>
            <a:r>
              <a:rPr lang="pt-BR" dirty="0"/>
              <a:t>deixa um vazio urbano </a:t>
            </a:r>
          </a:p>
        </p:txBody>
      </p:sp>
    </p:spTree>
    <p:custDataLst>
      <p:tags r:id="rId1"/>
    </p:custDataLst>
    <p:extLst>
      <p:ext uri="{BB962C8B-B14F-4D97-AF65-F5344CB8AC3E}">
        <p14:creationId xmlns:p14="http://schemas.microsoft.com/office/powerpoint/2010/main" val="1878739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065647" y="1345497"/>
            <a:ext cx="10060706" cy="5148082"/>
          </a:xfrm>
        </p:spPr>
      </p:pic>
      <p:graphicFrame>
        <p:nvGraphicFramePr>
          <p:cNvPr id="8" name="Table 23">
            <a:extLst>
              <a:ext uri="{FF2B5EF4-FFF2-40B4-BE49-F238E27FC236}">
                <a16:creationId xmlns:a16="http://schemas.microsoft.com/office/drawing/2014/main" id="{F0A66FB4-AA4C-4C98-AE26-35046D189011}"/>
              </a:ext>
            </a:extLst>
          </p:cNvPr>
          <p:cNvGraphicFramePr>
            <a:graphicFrameLocks noGrp="1"/>
          </p:cNvGraphicFramePr>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6" name="TextBox 5">
            <a:extLst>
              <a:ext uri="{FF2B5EF4-FFF2-40B4-BE49-F238E27FC236}">
                <a16:creationId xmlns:a16="http://schemas.microsoft.com/office/drawing/2014/main" id="{0C9F069F-C983-4C3A-97EA-10FED834FB27}"/>
              </a:ext>
            </a:extLst>
          </p:cNvPr>
          <p:cNvSpPr txBox="1"/>
          <p:nvPr/>
        </p:nvSpPr>
        <p:spPr>
          <a:xfrm>
            <a:off x="838199" y="1345497"/>
            <a:ext cx="3422074" cy="646331"/>
          </a:xfrm>
          <a:prstGeom prst="rect">
            <a:avLst/>
          </a:prstGeom>
          <a:noFill/>
        </p:spPr>
        <p:txBody>
          <a:bodyPr wrap="square" rtlCol="0">
            <a:spAutoFit/>
          </a:bodyPr>
          <a:lstStyle/>
          <a:p>
            <a:r>
              <a:rPr lang="pt-BR" dirty="0"/>
              <a:t>vazio é diferenciado para a classe média</a:t>
            </a:r>
          </a:p>
        </p:txBody>
      </p:sp>
    </p:spTree>
    <p:extLst>
      <p:ext uri="{BB962C8B-B14F-4D97-AF65-F5344CB8AC3E}">
        <p14:creationId xmlns:p14="http://schemas.microsoft.com/office/powerpoint/2010/main" val="1877477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065647" y="1345497"/>
            <a:ext cx="10060706" cy="5148082"/>
          </a:xfrm>
        </p:spPr>
      </p:pic>
      <p:graphicFrame>
        <p:nvGraphicFramePr>
          <p:cNvPr id="8" name="Table 23">
            <a:extLst>
              <a:ext uri="{FF2B5EF4-FFF2-40B4-BE49-F238E27FC236}">
                <a16:creationId xmlns:a16="http://schemas.microsoft.com/office/drawing/2014/main" id="{CB8587C9-002B-4E44-851F-09DA17EEEBF2}"/>
              </a:ext>
            </a:extLst>
          </p:cNvPr>
          <p:cNvGraphicFramePr>
            <a:graphicFrameLocks noGrp="1"/>
          </p:cNvGraphicFramePr>
          <p:nvPr>
            <p:extLst>
              <p:ext uri="{D42A27DB-BD31-4B8C-83A1-F6EECF244321}">
                <p14:modId xmlns:p14="http://schemas.microsoft.com/office/powerpoint/2010/main" val="183871166"/>
              </p:ext>
            </p:extLst>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6" name="TextBox 5">
            <a:extLst>
              <a:ext uri="{FF2B5EF4-FFF2-40B4-BE49-F238E27FC236}">
                <a16:creationId xmlns:a16="http://schemas.microsoft.com/office/drawing/2014/main" id="{D3C0E3CF-6692-4397-B5B8-4835E567121D}"/>
              </a:ext>
            </a:extLst>
          </p:cNvPr>
          <p:cNvSpPr txBox="1"/>
          <p:nvPr/>
        </p:nvSpPr>
        <p:spPr>
          <a:xfrm>
            <a:off x="838199" y="1345497"/>
            <a:ext cx="3422074" cy="369332"/>
          </a:xfrm>
          <a:prstGeom prst="rect">
            <a:avLst/>
          </a:prstGeom>
          <a:noFill/>
        </p:spPr>
        <p:txBody>
          <a:bodyPr wrap="square" rtlCol="0">
            <a:spAutoFit/>
          </a:bodyPr>
          <a:lstStyle/>
          <a:p>
            <a:r>
              <a:rPr lang="pt-BR" dirty="0"/>
              <a:t>classe média se muda</a:t>
            </a:r>
          </a:p>
        </p:txBody>
      </p:sp>
    </p:spTree>
    <p:extLst>
      <p:ext uri="{BB962C8B-B14F-4D97-AF65-F5344CB8AC3E}">
        <p14:creationId xmlns:p14="http://schemas.microsoft.com/office/powerpoint/2010/main" val="168205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065647" y="1345497"/>
            <a:ext cx="10060706" cy="5148082"/>
          </a:xfrm>
        </p:spPr>
      </p:pic>
      <p:graphicFrame>
        <p:nvGraphicFramePr>
          <p:cNvPr id="8" name="Table 23">
            <a:extLst>
              <a:ext uri="{FF2B5EF4-FFF2-40B4-BE49-F238E27FC236}">
                <a16:creationId xmlns:a16="http://schemas.microsoft.com/office/drawing/2014/main" id="{F0A66FB4-AA4C-4C98-AE26-35046D189011}"/>
              </a:ext>
            </a:extLst>
          </p:cNvPr>
          <p:cNvGraphicFramePr>
            <a:graphicFrameLocks noGrp="1"/>
          </p:cNvGraphicFramePr>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5" name="TextBox 4">
            <a:extLst>
              <a:ext uri="{FF2B5EF4-FFF2-40B4-BE49-F238E27FC236}">
                <a16:creationId xmlns:a16="http://schemas.microsoft.com/office/drawing/2014/main" id="{22A3A605-16B1-4807-A7F3-3D2DED320A41}"/>
              </a:ext>
            </a:extLst>
          </p:cNvPr>
          <p:cNvSpPr txBox="1"/>
          <p:nvPr/>
        </p:nvSpPr>
        <p:spPr>
          <a:xfrm>
            <a:off x="838199" y="1345497"/>
            <a:ext cx="3422074" cy="369332"/>
          </a:xfrm>
          <a:prstGeom prst="rect">
            <a:avLst/>
          </a:prstGeom>
          <a:noFill/>
        </p:spPr>
        <p:txBody>
          <a:bodyPr wrap="square" rtlCol="0">
            <a:spAutoFit/>
          </a:bodyPr>
          <a:lstStyle/>
          <a:p>
            <a:r>
              <a:rPr lang="pt-BR" dirty="0"/>
              <a:t>classe média se muda</a:t>
            </a:r>
          </a:p>
        </p:txBody>
      </p:sp>
    </p:spTree>
    <p:extLst>
      <p:ext uri="{BB962C8B-B14F-4D97-AF65-F5344CB8AC3E}">
        <p14:creationId xmlns:p14="http://schemas.microsoft.com/office/powerpoint/2010/main" val="2053001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065647" y="1345497"/>
            <a:ext cx="10060706" cy="5148082"/>
          </a:xfrm>
        </p:spPr>
      </p:pic>
      <p:graphicFrame>
        <p:nvGraphicFramePr>
          <p:cNvPr id="8" name="Table 23">
            <a:extLst>
              <a:ext uri="{FF2B5EF4-FFF2-40B4-BE49-F238E27FC236}">
                <a16:creationId xmlns:a16="http://schemas.microsoft.com/office/drawing/2014/main" id="{CB8587C9-002B-4E44-851F-09DA17EEEBF2}"/>
              </a:ext>
            </a:extLst>
          </p:cNvPr>
          <p:cNvGraphicFramePr>
            <a:graphicFrameLocks noGrp="1"/>
          </p:cNvGraphicFramePr>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5" name="TextBox 4">
            <a:extLst>
              <a:ext uri="{FF2B5EF4-FFF2-40B4-BE49-F238E27FC236}">
                <a16:creationId xmlns:a16="http://schemas.microsoft.com/office/drawing/2014/main" id="{AED17417-1EDF-49D7-809F-CAC3E45D4D0E}"/>
              </a:ext>
            </a:extLst>
          </p:cNvPr>
          <p:cNvSpPr txBox="1"/>
          <p:nvPr/>
        </p:nvSpPr>
        <p:spPr>
          <a:xfrm>
            <a:off x="838199" y="1345497"/>
            <a:ext cx="3422074" cy="369332"/>
          </a:xfrm>
          <a:prstGeom prst="rect">
            <a:avLst/>
          </a:prstGeom>
          <a:noFill/>
        </p:spPr>
        <p:txBody>
          <a:bodyPr wrap="square" rtlCol="0">
            <a:spAutoFit/>
          </a:bodyPr>
          <a:lstStyle/>
          <a:p>
            <a:r>
              <a:rPr lang="pt-BR" dirty="0"/>
              <a:t>classe baixa se muda</a:t>
            </a:r>
          </a:p>
        </p:txBody>
      </p:sp>
    </p:spTree>
    <p:extLst>
      <p:ext uri="{BB962C8B-B14F-4D97-AF65-F5344CB8AC3E}">
        <p14:creationId xmlns:p14="http://schemas.microsoft.com/office/powerpoint/2010/main" val="2444906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065647" y="1345497"/>
            <a:ext cx="10060706" cy="5148082"/>
          </a:xfrm>
        </p:spPr>
      </p:pic>
      <p:graphicFrame>
        <p:nvGraphicFramePr>
          <p:cNvPr id="8" name="Table 23">
            <a:extLst>
              <a:ext uri="{FF2B5EF4-FFF2-40B4-BE49-F238E27FC236}">
                <a16:creationId xmlns:a16="http://schemas.microsoft.com/office/drawing/2014/main" id="{48071561-8C3D-4692-BEA3-9B0A0B1D052B}"/>
              </a:ext>
            </a:extLst>
          </p:cNvPr>
          <p:cNvGraphicFramePr>
            <a:graphicFrameLocks noGrp="1"/>
          </p:cNvGraphicFramePr>
          <p:nvPr>
            <p:extLst>
              <p:ext uri="{D42A27DB-BD31-4B8C-83A1-F6EECF244321}">
                <p14:modId xmlns:p14="http://schemas.microsoft.com/office/powerpoint/2010/main" val="183871166"/>
              </p:ext>
            </p:extLst>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5" name="TextBox 4">
            <a:extLst>
              <a:ext uri="{FF2B5EF4-FFF2-40B4-BE49-F238E27FC236}">
                <a16:creationId xmlns:a16="http://schemas.microsoft.com/office/drawing/2014/main" id="{DABCC727-B744-426E-8B03-AFC41DE4093F}"/>
              </a:ext>
            </a:extLst>
          </p:cNvPr>
          <p:cNvSpPr txBox="1"/>
          <p:nvPr/>
        </p:nvSpPr>
        <p:spPr>
          <a:xfrm>
            <a:off x="838199" y="1345497"/>
            <a:ext cx="3422074" cy="369332"/>
          </a:xfrm>
          <a:prstGeom prst="rect">
            <a:avLst/>
          </a:prstGeom>
          <a:noFill/>
        </p:spPr>
        <p:txBody>
          <a:bodyPr wrap="square" rtlCol="0">
            <a:spAutoFit/>
          </a:bodyPr>
          <a:lstStyle/>
          <a:p>
            <a:r>
              <a:rPr lang="pt-BR" dirty="0"/>
              <a:t>classe baixa se muda</a:t>
            </a:r>
          </a:p>
        </p:txBody>
      </p:sp>
    </p:spTree>
    <p:extLst>
      <p:ext uri="{BB962C8B-B14F-4D97-AF65-F5344CB8AC3E}">
        <p14:creationId xmlns:p14="http://schemas.microsoft.com/office/powerpoint/2010/main" val="4150622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065647" y="1345497"/>
            <a:ext cx="10060706" cy="5148082"/>
          </a:xfrm>
        </p:spPr>
      </p:pic>
      <p:graphicFrame>
        <p:nvGraphicFramePr>
          <p:cNvPr id="8" name="Table 23">
            <a:extLst>
              <a:ext uri="{FF2B5EF4-FFF2-40B4-BE49-F238E27FC236}">
                <a16:creationId xmlns:a16="http://schemas.microsoft.com/office/drawing/2014/main" id="{CB8587C9-002B-4E44-851F-09DA17EEEBF2}"/>
              </a:ext>
            </a:extLst>
          </p:cNvPr>
          <p:cNvGraphicFramePr>
            <a:graphicFrameLocks noGrp="1"/>
          </p:cNvGraphicFramePr>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5" name="TextBox 4">
            <a:extLst>
              <a:ext uri="{FF2B5EF4-FFF2-40B4-BE49-F238E27FC236}">
                <a16:creationId xmlns:a16="http://schemas.microsoft.com/office/drawing/2014/main" id="{C0E06F60-AFAC-4DE5-8438-3BDF1446DEA3}"/>
              </a:ext>
            </a:extLst>
          </p:cNvPr>
          <p:cNvSpPr txBox="1"/>
          <p:nvPr/>
        </p:nvSpPr>
        <p:spPr>
          <a:xfrm>
            <a:off x="838199" y="1345497"/>
            <a:ext cx="3422074" cy="369332"/>
          </a:xfrm>
          <a:prstGeom prst="rect">
            <a:avLst/>
          </a:prstGeom>
          <a:noFill/>
        </p:spPr>
        <p:txBody>
          <a:bodyPr wrap="square" rtlCol="0">
            <a:spAutoFit/>
          </a:bodyPr>
          <a:lstStyle/>
          <a:p>
            <a:r>
              <a:rPr lang="pt-BR" dirty="0"/>
              <a:t>classe baixa se muda</a:t>
            </a:r>
          </a:p>
        </p:txBody>
      </p:sp>
    </p:spTree>
    <p:extLst>
      <p:ext uri="{BB962C8B-B14F-4D97-AF65-F5344CB8AC3E}">
        <p14:creationId xmlns:p14="http://schemas.microsoft.com/office/powerpoint/2010/main" val="2979277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065647" y="1345497"/>
            <a:ext cx="10060706" cy="5148082"/>
          </a:xfrm>
        </p:spPr>
      </p:pic>
      <p:graphicFrame>
        <p:nvGraphicFramePr>
          <p:cNvPr id="8" name="Table 23">
            <a:extLst>
              <a:ext uri="{FF2B5EF4-FFF2-40B4-BE49-F238E27FC236}">
                <a16:creationId xmlns:a16="http://schemas.microsoft.com/office/drawing/2014/main" id="{48071561-8C3D-4692-BEA3-9B0A0B1D052B}"/>
              </a:ext>
            </a:extLst>
          </p:cNvPr>
          <p:cNvGraphicFramePr>
            <a:graphicFrameLocks noGrp="1"/>
          </p:cNvGraphicFramePr>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5" name="TextBox 4">
            <a:extLst>
              <a:ext uri="{FF2B5EF4-FFF2-40B4-BE49-F238E27FC236}">
                <a16:creationId xmlns:a16="http://schemas.microsoft.com/office/drawing/2014/main" id="{A63508E4-81FE-4A7F-968E-2A6C83720C60}"/>
              </a:ext>
            </a:extLst>
          </p:cNvPr>
          <p:cNvSpPr txBox="1"/>
          <p:nvPr/>
        </p:nvSpPr>
        <p:spPr>
          <a:xfrm>
            <a:off x="838199" y="1345497"/>
            <a:ext cx="3422074" cy="369332"/>
          </a:xfrm>
          <a:prstGeom prst="rect">
            <a:avLst/>
          </a:prstGeom>
          <a:noFill/>
        </p:spPr>
        <p:txBody>
          <a:bodyPr wrap="square" rtlCol="0">
            <a:spAutoFit/>
          </a:bodyPr>
          <a:lstStyle/>
          <a:p>
            <a:r>
              <a:rPr lang="pt-BR" dirty="0"/>
              <a:t>classe baixa se muda</a:t>
            </a:r>
          </a:p>
        </p:txBody>
      </p:sp>
    </p:spTree>
    <p:extLst>
      <p:ext uri="{BB962C8B-B14F-4D97-AF65-F5344CB8AC3E}">
        <p14:creationId xmlns:p14="http://schemas.microsoft.com/office/powerpoint/2010/main" val="576953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993D79-B41E-4694-B938-8A1C60820A49}"/>
              </a:ext>
            </a:extLst>
          </p:cNvPr>
          <p:cNvSpPr>
            <a:spLocks noGrp="1"/>
          </p:cNvSpPr>
          <p:nvPr>
            <p:ph idx="1"/>
          </p:nvPr>
        </p:nvSpPr>
        <p:spPr/>
        <p:txBody>
          <a:bodyPr anchor="ctr"/>
          <a:lstStyle/>
          <a:p>
            <a:r>
              <a:rPr lang="pt-BR" dirty="0"/>
              <a:t>Contextualização</a:t>
            </a:r>
          </a:p>
          <a:p>
            <a:r>
              <a:rPr lang="pt-BR" dirty="0"/>
              <a:t>Metodologia</a:t>
            </a:r>
          </a:p>
          <a:p>
            <a:r>
              <a:rPr lang="pt-BR" dirty="0"/>
              <a:t>Resultados</a:t>
            </a:r>
          </a:p>
          <a:p>
            <a:r>
              <a:rPr lang="pt-BR" dirty="0"/>
              <a:t>Discussão final</a:t>
            </a:r>
          </a:p>
        </p:txBody>
      </p:sp>
      <p:sp>
        <p:nvSpPr>
          <p:cNvPr id="4" name="Text Placeholder 3">
            <a:extLst>
              <a:ext uri="{FF2B5EF4-FFF2-40B4-BE49-F238E27FC236}">
                <a16:creationId xmlns:a16="http://schemas.microsoft.com/office/drawing/2014/main" id="{452FD647-36B2-4A08-9A73-5280A13C5485}"/>
              </a:ext>
            </a:extLst>
          </p:cNvPr>
          <p:cNvSpPr>
            <a:spLocks noGrp="1"/>
          </p:cNvSpPr>
          <p:nvPr>
            <p:ph type="body" sz="half" idx="4294967295"/>
          </p:nvPr>
        </p:nvSpPr>
        <p:spPr>
          <a:xfrm>
            <a:off x="839788" y="181316"/>
            <a:ext cx="3932237" cy="6492874"/>
          </a:xfrm>
        </p:spPr>
        <p:txBody>
          <a:bodyPr anchor="ctr">
            <a:normAutofit/>
          </a:bodyPr>
          <a:lstStyle/>
          <a:p>
            <a:pPr algn="r"/>
            <a:r>
              <a:rPr lang="pt-BR" sz="4400" dirty="0"/>
              <a:t>Agenda</a:t>
            </a:r>
          </a:p>
        </p:txBody>
      </p:sp>
    </p:spTree>
    <p:extLst>
      <p:ext uri="{BB962C8B-B14F-4D97-AF65-F5344CB8AC3E}">
        <p14:creationId xmlns:p14="http://schemas.microsoft.com/office/powerpoint/2010/main" val="933740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B6B69341-21E8-49F2-BA65-4F57F6F2F252}"/>
              </a:ext>
            </a:extLst>
          </p:cNvPr>
          <p:cNvSpPr>
            <a:spLocks noGrp="1"/>
          </p:cNvSpPr>
          <p:nvPr>
            <p:ph type="body" sz="half" idx="11"/>
          </p:nvPr>
        </p:nvSpPr>
        <p:spPr/>
        <p:txBody>
          <a:bodyPr/>
          <a:lstStyle/>
          <a:p>
            <a:r>
              <a:rPr lang="pt-BR" dirty="0"/>
              <a:t>Haddad et al, 2005</a:t>
            </a:r>
          </a:p>
          <a:p>
            <a:pPr lvl="1"/>
            <a:r>
              <a:rPr lang="pt-BR" dirty="0"/>
              <a:t>Empreendimentos lançados com valores acima da renda média familiar do bairro (1987)</a:t>
            </a:r>
          </a:p>
          <a:p>
            <a:pPr lvl="1"/>
            <a:r>
              <a:rPr lang="pt-BR" dirty="0"/>
              <a:t>10 anos depois o perfil dos bairros mudou para famílias com renda mais alta</a:t>
            </a:r>
          </a:p>
          <a:p>
            <a:r>
              <a:rPr lang="pt-BR" dirty="0"/>
              <a:t>Haddad e Meyer, 2007</a:t>
            </a:r>
          </a:p>
          <a:p>
            <a:pPr lvl="1"/>
            <a:r>
              <a:rPr lang="pt-BR" dirty="0"/>
              <a:t>1/3 dos lançamentos em 2006 direcionados para famílias de alta renda</a:t>
            </a:r>
          </a:p>
        </p:txBody>
      </p:sp>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a:xfrm>
            <a:off x="836612" y="183810"/>
            <a:ext cx="4213370" cy="846000"/>
          </a:xfrm>
        </p:spPr>
        <p:txBody>
          <a:bodyPr>
            <a:normAutofit fontScale="90000"/>
          </a:bodyPr>
          <a:lstStyle/>
          <a:p>
            <a:r>
              <a:rPr lang="pt-BR" dirty="0"/>
              <a:t>mercado imobiliário em SP</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5540375" y="1857774"/>
            <a:ext cx="6172200" cy="3158326"/>
          </a:xfrm>
        </p:spPr>
      </p:pic>
      <p:graphicFrame>
        <p:nvGraphicFramePr>
          <p:cNvPr id="7" name="Table 23">
            <a:extLst>
              <a:ext uri="{FF2B5EF4-FFF2-40B4-BE49-F238E27FC236}">
                <a16:creationId xmlns:a16="http://schemas.microsoft.com/office/drawing/2014/main" id="{F56E4D67-E776-4DB5-9E86-896D0DC7D6E1}"/>
              </a:ext>
            </a:extLst>
          </p:cNvPr>
          <p:cNvGraphicFramePr>
            <a:graphicFrameLocks noGrp="1"/>
          </p:cNvGraphicFramePr>
          <p:nvPr>
            <p:extLst>
              <p:ext uri="{D42A27DB-BD31-4B8C-83A1-F6EECF244321}">
                <p14:modId xmlns:p14="http://schemas.microsoft.com/office/powerpoint/2010/main" val="183871166"/>
              </p:ext>
            </p:extLst>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Tree>
    <p:custDataLst>
      <p:tags r:id="rId1"/>
    </p:custDataLst>
    <p:extLst>
      <p:ext uri="{BB962C8B-B14F-4D97-AF65-F5344CB8AC3E}">
        <p14:creationId xmlns:p14="http://schemas.microsoft.com/office/powerpoint/2010/main" val="14169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7707-7FE7-486E-A453-C3608E70B1D5}"/>
              </a:ext>
            </a:extLst>
          </p:cNvPr>
          <p:cNvSpPr>
            <a:spLocks noGrp="1"/>
          </p:cNvSpPr>
          <p:nvPr>
            <p:ph type="title"/>
          </p:nvPr>
        </p:nvSpPr>
        <p:spPr/>
        <p:txBody>
          <a:bodyPr>
            <a:normAutofit/>
          </a:bodyPr>
          <a:lstStyle/>
          <a:p>
            <a:r>
              <a:rPr lang="pt-BR" dirty="0"/>
              <a:t>Minha Casa Minha Vida</a:t>
            </a:r>
          </a:p>
        </p:txBody>
      </p:sp>
      <p:pic>
        <p:nvPicPr>
          <p:cNvPr id="7" name="Content Placeholder 6" descr="A screenshot of a cell phone&#10;&#10;Description automatically generated">
            <a:extLst>
              <a:ext uri="{FF2B5EF4-FFF2-40B4-BE49-F238E27FC236}">
                <a16:creationId xmlns:a16="http://schemas.microsoft.com/office/drawing/2014/main" id="{D7309D5F-74B8-49A5-AAAF-2CA31875332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265714" y="3035506"/>
            <a:ext cx="8088086" cy="3639931"/>
          </a:xfrm>
        </p:spPr>
      </p:pic>
      <p:sp>
        <p:nvSpPr>
          <p:cNvPr id="8" name="TextBox 7">
            <a:extLst>
              <a:ext uri="{FF2B5EF4-FFF2-40B4-BE49-F238E27FC236}">
                <a16:creationId xmlns:a16="http://schemas.microsoft.com/office/drawing/2014/main" id="{7CA6477B-EE49-4A9C-9BBC-64B55B924C06}"/>
              </a:ext>
            </a:extLst>
          </p:cNvPr>
          <p:cNvSpPr txBox="1"/>
          <p:nvPr/>
        </p:nvSpPr>
        <p:spPr>
          <a:xfrm>
            <a:off x="838199" y="1345497"/>
            <a:ext cx="3422074" cy="1754326"/>
          </a:xfrm>
          <a:prstGeom prst="rect">
            <a:avLst/>
          </a:prstGeom>
          <a:noFill/>
        </p:spPr>
        <p:txBody>
          <a:bodyPr wrap="square" rtlCol="0">
            <a:spAutoFit/>
          </a:bodyPr>
          <a:lstStyle/>
          <a:p>
            <a:pPr marL="285750" indent="-285750">
              <a:buFont typeface="Arial" panose="020B0604020202020204" pitchFamily="34" charset="0"/>
              <a:buChar char="•"/>
            </a:pPr>
            <a:r>
              <a:rPr lang="pt-BR" dirty="0"/>
              <a:t>lançado em 2009</a:t>
            </a:r>
          </a:p>
          <a:p>
            <a:pPr marL="285750" indent="-285750">
              <a:buFont typeface="Arial" panose="020B0604020202020204" pitchFamily="34" charset="0"/>
              <a:buChar char="•"/>
            </a:pPr>
            <a:r>
              <a:rPr lang="pt-BR" dirty="0"/>
              <a:t>3 fases </a:t>
            </a:r>
          </a:p>
          <a:p>
            <a:pPr marL="742950" lvl="1" indent="-285750">
              <a:buFont typeface="Arial" panose="020B0604020202020204" pitchFamily="34" charset="0"/>
              <a:buChar char="•"/>
            </a:pPr>
            <a:r>
              <a:rPr lang="pt-BR" dirty="0"/>
              <a:t>2009 - 2011</a:t>
            </a:r>
          </a:p>
          <a:p>
            <a:pPr marL="742950" lvl="1" indent="-285750">
              <a:buFont typeface="Arial" panose="020B0604020202020204" pitchFamily="34" charset="0"/>
              <a:buChar char="•"/>
            </a:pPr>
            <a:r>
              <a:rPr lang="pt-BR" dirty="0"/>
              <a:t>2011 - 2014</a:t>
            </a:r>
          </a:p>
          <a:p>
            <a:pPr marL="742950" lvl="1" indent="-285750">
              <a:buFont typeface="Arial" panose="020B0604020202020204" pitchFamily="34" charset="0"/>
              <a:buChar char="•"/>
            </a:pPr>
            <a:r>
              <a:rPr lang="pt-BR" dirty="0"/>
              <a:t>2016 - 2018</a:t>
            </a:r>
          </a:p>
          <a:p>
            <a:pPr marL="285750" indent="-285750">
              <a:buFont typeface="Arial" panose="020B0604020202020204" pitchFamily="34" charset="0"/>
              <a:buChar char="•"/>
            </a:pPr>
            <a:r>
              <a:rPr lang="pt-BR" dirty="0"/>
              <a:t>3 faixas (1, 2 e 3)</a:t>
            </a:r>
          </a:p>
        </p:txBody>
      </p:sp>
      <p:sp>
        <p:nvSpPr>
          <p:cNvPr id="9" name="TextBox 8">
            <a:extLst>
              <a:ext uri="{FF2B5EF4-FFF2-40B4-BE49-F238E27FC236}">
                <a16:creationId xmlns:a16="http://schemas.microsoft.com/office/drawing/2014/main" id="{CAB2C56F-1DDE-480C-9238-975F4D0F87A5}"/>
              </a:ext>
            </a:extLst>
          </p:cNvPr>
          <p:cNvSpPr txBox="1"/>
          <p:nvPr/>
        </p:nvSpPr>
        <p:spPr>
          <a:xfrm>
            <a:off x="6430946" y="5529939"/>
            <a:ext cx="733529" cy="369332"/>
          </a:xfrm>
          <a:prstGeom prst="rect">
            <a:avLst/>
          </a:prstGeom>
          <a:noFill/>
        </p:spPr>
        <p:txBody>
          <a:bodyPr wrap="square" rtlCol="0">
            <a:spAutoFit/>
          </a:bodyPr>
          <a:lstStyle/>
          <a:p>
            <a:pPr algn="ctr"/>
            <a:r>
              <a:rPr lang="pt-BR" dirty="0"/>
              <a:t>31%</a:t>
            </a:r>
          </a:p>
        </p:txBody>
      </p:sp>
      <p:sp>
        <p:nvSpPr>
          <p:cNvPr id="10" name="TextBox 9">
            <a:extLst>
              <a:ext uri="{FF2B5EF4-FFF2-40B4-BE49-F238E27FC236}">
                <a16:creationId xmlns:a16="http://schemas.microsoft.com/office/drawing/2014/main" id="{E3DA1BBB-D6C2-472D-A4A3-1F5766E6CF66}"/>
              </a:ext>
            </a:extLst>
          </p:cNvPr>
          <p:cNvSpPr txBox="1"/>
          <p:nvPr/>
        </p:nvSpPr>
        <p:spPr>
          <a:xfrm>
            <a:off x="5515899" y="5529939"/>
            <a:ext cx="733529" cy="369332"/>
          </a:xfrm>
          <a:prstGeom prst="rect">
            <a:avLst/>
          </a:prstGeom>
          <a:noFill/>
        </p:spPr>
        <p:txBody>
          <a:bodyPr wrap="square" rtlCol="0">
            <a:spAutoFit/>
          </a:bodyPr>
          <a:lstStyle/>
          <a:p>
            <a:pPr algn="ctr"/>
            <a:r>
              <a:rPr lang="pt-BR" dirty="0"/>
              <a:t>280%</a:t>
            </a:r>
          </a:p>
        </p:txBody>
      </p:sp>
      <p:sp>
        <p:nvSpPr>
          <p:cNvPr id="11" name="TextBox 10">
            <a:extLst>
              <a:ext uri="{FF2B5EF4-FFF2-40B4-BE49-F238E27FC236}">
                <a16:creationId xmlns:a16="http://schemas.microsoft.com/office/drawing/2014/main" id="{EBB67EE9-666E-4D32-9FE1-6399C086EFF5}"/>
              </a:ext>
            </a:extLst>
          </p:cNvPr>
          <p:cNvSpPr txBox="1"/>
          <p:nvPr/>
        </p:nvSpPr>
        <p:spPr>
          <a:xfrm>
            <a:off x="4782370" y="5529939"/>
            <a:ext cx="733529" cy="369332"/>
          </a:xfrm>
          <a:prstGeom prst="rect">
            <a:avLst/>
          </a:prstGeom>
          <a:noFill/>
        </p:spPr>
        <p:txBody>
          <a:bodyPr wrap="square" rtlCol="0">
            <a:spAutoFit/>
          </a:bodyPr>
          <a:lstStyle/>
          <a:p>
            <a:pPr algn="ctr"/>
            <a:r>
              <a:rPr lang="pt-BR" dirty="0"/>
              <a:t>98%</a:t>
            </a:r>
          </a:p>
        </p:txBody>
      </p:sp>
      <p:sp>
        <p:nvSpPr>
          <p:cNvPr id="12" name="TextBox 11">
            <a:extLst>
              <a:ext uri="{FF2B5EF4-FFF2-40B4-BE49-F238E27FC236}">
                <a16:creationId xmlns:a16="http://schemas.microsoft.com/office/drawing/2014/main" id="{A02A034E-5293-45BD-BFE0-9E19CB70E81C}"/>
              </a:ext>
            </a:extLst>
          </p:cNvPr>
          <p:cNvSpPr txBox="1"/>
          <p:nvPr/>
        </p:nvSpPr>
        <p:spPr>
          <a:xfrm>
            <a:off x="7164475" y="5529939"/>
            <a:ext cx="733529" cy="369332"/>
          </a:xfrm>
          <a:prstGeom prst="rect">
            <a:avLst/>
          </a:prstGeom>
          <a:noFill/>
        </p:spPr>
        <p:txBody>
          <a:bodyPr wrap="square" rtlCol="0">
            <a:spAutoFit/>
          </a:bodyPr>
          <a:lstStyle/>
          <a:p>
            <a:pPr algn="ctr"/>
            <a:r>
              <a:rPr lang="pt-BR" dirty="0"/>
              <a:t>80%</a:t>
            </a:r>
          </a:p>
        </p:txBody>
      </p:sp>
      <p:sp>
        <p:nvSpPr>
          <p:cNvPr id="13" name="TextBox 12">
            <a:extLst>
              <a:ext uri="{FF2B5EF4-FFF2-40B4-BE49-F238E27FC236}">
                <a16:creationId xmlns:a16="http://schemas.microsoft.com/office/drawing/2014/main" id="{32F1BEEB-5C87-460D-B322-D1E9C56B79C3}"/>
              </a:ext>
            </a:extLst>
          </p:cNvPr>
          <p:cNvSpPr txBox="1"/>
          <p:nvPr/>
        </p:nvSpPr>
        <p:spPr>
          <a:xfrm>
            <a:off x="7898004" y="5529939"/>
            <a:ext cx="733529" cy="369332"/>
          </a:xfrm>
          <a:prstGeom prst="rect">
            <a:avLst/>
          </a:prstGeom>
          <a:noFill/>
        </p:spPr>
        <p:txBody>
          <a:bodyPr wrap="square" rtlCol="0">
            <a:spAutoFit/>
          </a:bodyPr>
          <a:lstStyle/>
          <a:p>
            <a:pPr algn="ctr"/>
            <a:r>
              <a:rPr lang="pt-BR" dirty="0"/>
              <a:t>105%</a:t>
            </a:r>
          </a:p>
        </p:txBody>
      </p:sp>
      <p:sp>
        <p:nvSpPr>
          <p:cNvPr id="14" name="TextBox 13">
            <a:extLst>
              <a:ext uri="{FF2B5EF4-FFF2-40B4-BE49-F238E27FC236}">
                <a16:creationId xmlns:a16="http://schemas.microsoft.com/office/drawing/2014/main" id="{DCA48325-6543-4F7D-84DB-A96D84284C9F}"/>
              </a:ext>
            </a:extLst>
          </p:cNvPr>
          <p:cNvSpPr txBox="1"/>
          <p:nvPr/>
        </p:nvSpPr>
        <p:spPr>
          <a:xfrm>
            <a:off x="8932985" y="5529939"/>
            <a:ext cx="545541" cy="365979"/>
          </a:xfrm>
          <a:prstGeom prst="rect">
            <a:avLst/>
          </a:prstGeom>
          <a:noFill/>
        </p:spPr>
        <p:txBody>
          <a:bodyPr wrap="square" rtlCol="0">
            <a:spAutoFit/>
          </a:bodyPr>
          <a:lstStyle/>
          <a:p>
            <a:pPr algn="ctr"/>
            <a:r>
              <a:rPr lang="pt-BR" dirty="0"/>
              <a:t>7%</a:t>
            </a:r>
          </a:p>
        </p:txBody>
      </p:sp>
      <p:sp>
        <p:nvSpPr>
          <p:cNvPr id="15" name="TextBox 14">
            <a:extLst>
              <a:ext uri="{FF2B5EF4-FFF2-40B4-BE49-F238E27FC236}">
                <a16:creationId xmlns:a16="http://schemas.microsoft.com/office/drawing/2014/main" id="{5051B991-8584-469C-9E66-3B2541007678}"/>
              </a:ext>
            </a:extLst>
          </p:cNvPr>
          <p:cNvSpPr txBox="1"/>
          <p:nvPr/>
        </p:nvSpPr>
        <p:spPr>
          <a:xfrm>
            <a:off x="9542584" y="5526586"/>
            <a:ext cx="1659006" cy="369332"/>
          </a:xfrm>
          <a:prstGeom prst="rect">
            <a:avLst/>
          </a:prstGeom>
          <a:noFill/>
        </p:spPr>
        <p:txBody>
          <a:bodyPr wrap="square" rtlCol="0">
            <a:spAutoFit/>
          </a:bodyPr>
          <a:lstStyle/>
          <a:p>
            <a:pPr algn="ctr"/>
            <a:r>
              <a:rPr lang="pt-BR" dirty="0"/>
              <a:t>178%</a:t>
            </a:r>
          </a:p>
        </p:txBody>
      </p:sp>
      <p:sp>
        <p:nvSpPr>
          <p:cNvPr id="16" name="TextBox 15">
            <a:extLst>
              <a:ext uri="{FF2B5EF4-FFF2-40B4-BE49-F238E27FC236}">
                <a16:creationId xmlns:a16="http://schemas.microsoft.com/office/drawing/2014/main" id="{E248CA73-3826-4F25-BDAC-CC17856EDEBD}"/>
              </a:ext>
            </a:extLst>
          </p:cNvPr>
          <p:cNvSpPr txBox="1"/>
          <p:nvPr/>
        </p:nvSpPr>
        <p:spPr>
          <a:xfrm>
            <a:off x="4048842" y="5529939"/>
            <a:ext cx="687282" cy="369332"/>
          </a:xfrm>
          <a:prstGeom prst="rect">
            <a:avLst/>
          </a:prstGeom>
          <a:noFill/>
        </p:spPr>
        <p:txBody>
          <a:bodyPr wrap="square" rtlCol="0">
            <a:spAutoFit/>
          </a:bodyPr>
          <a:lstStyle/>
          <a:p>
            <a:pPr algn="ctr"/>
            <a:r>
              <a:rPr lang="pt-BR" dirty="0"/>
              <a:t>9%</a:t>
            </a:r>
          </a:p>
        </p:txBody>
      </p:sp>
      <p:sp>
        <p:nvSpPr>
          <p:cNvPr id="4" name="Rectangle 3">
            <a:extLst>
              <a:ext uri="{FF2B5EF4-FFF2-40B4-BE49-F238E27FC236}">
                <a16:creationId xmlns:a16="http://schemas.microsoft.com/office/drawing/2014/main" id="{ABBCA723-7A39-4157-BD41-CDFADAE6B9CE}"/>
              </a:ext>
            </a:extLst>
          </p:cNvPr>
          <p:cNvSpPr/>
          <p:nvPr/>
        </p:nvSpPr>
        <p:spPr>
          <a:xfrm>
            <a:off x="4771484" y="3317631"/>
            <a:ext cx="1535112" cy="258164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ctangle 16">
            <a:extLst>
              <a:ext uri="{FF2B5EF4-FFF2-40B4-BE49-F238E27FC236}">
                <a16:creationId xmlns:a16="http://schemas.microsoft.com/office/drawing/2014/main" id="{4352F798-E364-4D60-AA70-602DE5DF9AE2}"/>
              </a:ext>
            </a:extLst>
          </p:cNvPr>
          <p:cNvSpPr/>
          <p:nvPr/>
        </p:nvSpPr>
        <p:spPr>
          <a:xfrm>
            <a:off x="7162477" y="3317631"/>
            <a:ext cx="1535112" cy="258164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ctangle 17">
            <a:extLst>
              <a:ext uri="{FF2B5EF4-FFF2-40B4-BE49-F238E27FC236}">
                <a16:creationId xmlns:a16="http://schemas.microsoft.com/office/drawing/2014/main" id="{B5F6EB42-6292-4A0D-BA91-8EB39812A1D4}"/>
              </a:ext>
            </a:extLst>
          </p:cNvPr>
          <p:cNvSpPr/>
          <p:nvPr/>
        </p:nvSpPr>
        <p:spPr>
          <a:xfrm>
            <a:off x="9473629" y="3317631"/>
            <a:ext cx="1792247" cy="258164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347254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p:bldP spid="10" grpId="0"/>
      <p:bldP spid="11" grpId="0"/>
      <p:bldP spid="12" grpId="0"/>
      <p:bldP spid="13" grpId="0"/>
      <p:bldP spid="14" grpId="0"/>
      <p:bldP spid="15" grpId="0"/>
      <p:bldP spid="16" grpId="0"/>
      <p:bldP spid="4"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C6A-B64F-4FD0-87B4-64A6A3006C25}"/>
              </a:ext>
            </a:extLst>
          </p:cNvPr>
          <p:cNvSpPr>
            <a:spLocks noGrp="1"/>
          </p:cNvSpPr>
          <p:nvPr>
            <p:ph type="title"/>
          </p:nvPr>
        </p:nvSpPr>
        <p:spPr/>
        <p:txBody>
          <a:bodyPr/>
          <a:lstStyle/>
          <a:p>
            <a:r>
              <a:rPr lang="pt-BR" dirty="0"/>
              <a:t>localização do MCMV</a:t>
            </a:r>
          </a:p>
        </p:txBody>
      </p:sp>
      <p:sp>
        <p:nvSpPr>
          <p:cNvPr id="5" name="Content Placeholder 4">
            <a:extLst>
              <a:ext uri="{FF2B5EF4-FFF2-40B4-BE49-F238E27FC236}">
                <a16:creationId xmlns:a16="http://schemas.microsoft.com/office/drawing/2014/main" id="{26923EA7-76C1-46D7-AE7A-AA1E54F8E8A6}"/>
              </a:ext>
            </a:extLst>
          </p:cNvPr>
          <p:cNvSpPr>
            <a:spLocks noGrp="1"/>
          </p:cNvSpPr>
          <p:nvPr>
            <p:ph sz="quarter" idx="11"/>
          </p:nvPr>
        </p:nvSpPr>
        <p:spPr/>
        <p:txBody>
          <a:bodyPr>
            <a:normAutofit/>
          </a:bodyPr>
          <a:lstStyle/>
          <a:p>
            <a:pPr>
              <a:lnSpc>
                <a:spcPct val="80000"/>
              </a:lnSpc>
            </a:pPr>
            <a:r>
              <a:rPr lang="pt-BR" sz="2600" dirty="0"/>
              <a:t>Faixa 1 nas franjas das manchas urbanas </a:t>
            </a:r>
          </a:p>
          <a:p>
            <a:pPr marL="0" indent="0" algn="r">
              <a:lnSpc>
                <a:spcPct val="80000"/>
              </a:lnSpc>
              <a:buNone/>
            </a:pPr>
            <a:r>
              <a:rPr lang="pt-BR" sz="1200" dirty="0"/>
              <a:t>(CAMPOS; MENDONÇA, 2013; LIMA et al., 2015)</a:t>
            </a:r>
            <a:endParaRPr lang="pt-BR" dirty="0"/>
          </a:p>
          <a:p>
            <a:pPr>
              <a:lnSpc>
                <a:spcPct val="80000"/>
              </a:lnSpc>
            </a:pPr>
            <a:r>
              <a:rPr lang="pt-BR" sz="2600" dirty="0"/>
              <a:t>Faixas 2 e 3 no entorno dos bairros centrais</a:t>
            </a:r>
          </a:p>
          <a:p>
            <a:pPr marL="0" indent="0" algn="r">
              <a:lnSpc>
                <a:spcPct val="80000"/>
              </a:lnSpc>
              <a:buNone/>
            </a:pPr>
            <a:r>
              <a:rPr lang="pt-BR" sz="1200" dirty="0"/>
              <a:t>(PEQUENO; FREITAS, 2013; ROLNIK et al., 2015)</a:t>
            </a:r>
          </a:p>
          <a:p>
            <a:pPr marL="0" indent="0">
              <a:buNone/>
            </a:pPr>
            <a:endParaRPr lang="pt-BR" sz="1200" dirty="0"/>
          </a:p>
          <a:p>
            <a:pPr marL="0" indent="0">
              <a:buNone/>
            </a:pPr>
            <a:endParaRPr lang="pt-BR" sz="1200" dirty="0"/>
          </a:p>
          <a:p>
            <a:pPr marL="0" indent="0">
              <a:buNone/>
            </a:pPr>
            <a:endParaRPr lang="pt-BR" sz="1200" dirty="0"/>
          </a:p>
          <a:p>
            <a:pPr marL="0" indent="0">
              <a:buNone/>
            </a:pPr>
            <a:endParaRPr lang="pt-BR" sz="1200" dirty="0"/>
          </a:p>
          <a:p>
            <a:pPr marL="0" indent="0">
              <a:buNone/>
            </a:pPr>
            <a:endParaRPr lang="pt-BR" sz="1200" dirty="0"/>
          </a:p>
          <a:p>
            <a:pPr marL="0" indent="0">
              <a:buNone/>
            </a:pPr>
            <a:endParaRPr lang="pt-BR" sz="1200" dirty="0"/>
          </a:p>
        </p:txBody>
      </p:sp>
      <p:sp>
        <p:nvSpPr>
          <p:cNvPr id="6" name="Content Placeholder 5">
            <a:extLst>
              <a:ext uri="{FF2B5EF4-FFF2-40B4-BE49-F238E27FC236}">
                <a16:creationId xmlns:a16="http://schemas.microsoft.com/office/drawing/2014/main" id="{D038EF66-2657-4CEC-9DD6-56C7223D735E}"/>
              </a:ext>
            </a:extLst>
          </p:cNvPr>
          <p:cNvSpPr>
            <a:spLocks noGrp="1"/>
          </p:cNvSpPr>
          <p:nvPr>
            <p:ph sz="quarter" idx="12"/>
          </p:nvPr>
        </p:nvSpPr>
        <p:spPr/>
        <p:txBody>
          <a:bodyPr>
            <a:normAutofit fontScale="92500"/>
          </a:bodyPr>
          <a:lstStyle/>
          <a:p>
            <a:r>
              <a:rPr lang="pt-BR" dirty="0"/>
              <a:t>Faixa 1 em áreas de desequilíbrio de PEA e empregos</a:t>
            </a:r>
          </a:p>
          <a:p>
            <a:pPr marL="0" indent="0" algn="r">
              <a:lnSpc>
                <a:spcPct val="100000"/>
              </a:lnSpc>
              <a:buNone/>
            </a:pPr>
            <a:r>
              <a:rPr lang="pt-BR" sz="1300" dirty="0"/>
              <a:t>(RJ - CARDOSO; ARAGÃO; ARAUJO, 2011)</a:t>
            </a:r>
          </a:p>
          <a:p>
            <a:r>
              <a:rPr lang="pt-BR" dirty="0"/>
              <a:t>Faixa 1 em municípios com menor déficit habitacional</a:t>
            </a:r>
          </a:p>
          <a:p>
            <a:pPr marL="0" indent="0" algn="r">
              <a:lnSpc>
                <a:spcPct val="100000"/>
              </a:lnSpc>
              <a:buNone/>
            </a:pPr>
            <a:r>
              <a:rPr lang="pt-BR" sz="1300" dirty="0"/>
              <a:t>(Baixada Santista - RUFINO et al., 2015)</a:t>
            </a:r>
          </a:p>
          <a:p>
            <a:r>
              <a:rPr lang="pt-BR" dirty="0"/>
              <a:t>Faixa 1 acompanha os padrões propostos pelo Estado</a:t>
            </a:r>
          </a:p>
          <a:p>
            <a:pPr marL="0" indent="0" algn="r">
              <a:buNone/>
            </a:pPr>
            <a:r>
              <a:rPr lang="pt-BR" sz="1300" dirty="0"/>
              <a:t>(RMSP - MARQUES; RODRIGUES, 2013)</a:t>
            </a:r>
            <a:endParaRPr lang="pt-BR" sz="1200" dirty="0"/>
          </a:p>
        </p:txBody>
      </p:sp>
      <p:sp>
        <p:nvSpPr>
          <p:cNvPr id="7" name="Content Placeholder 6">
            <a:extLst>
              <a:ext uri="{FF2B5EF4-FFF2-40B4-BE49-F238E27FC236}">
                <a16:creationId xmlns:a16="http://schemas.microsoft.com/office/drawing/2014/main" id="{55E9FA53-2517-449D-AF2B-E48727123E69}"/>
              </a:ext>
            </a:extLst>
          </p:cNvPr>
          <p:cNvSpPr>
            <a:spLocks noGrp="1"/>
          </p:cNvSpPr>
          <p:nvPr>
            <p:ph sz="quarter" idx="13"/>
          </p:nvPr>
        </p:nvSpPr>
        <p:spPr/>
        <p:txBody>
          <a:bodyPr>
            <a:normAutofit fontScale="92500"/>
          </a:bodyPr>
          <a:lstStyle/>
          <a:p>
            <a:pPr>
              <a:lnSpc>
                <a:spcPct val="100000"/>
              </a:lnSpc>
            </a:pPr>
            <a:r>
              <a:rPr lang="pt-BR" dirty="0"/>
              <a:t>Faixa 1 em setores censitários com qualidade do entorno ruim ou muito ruim</a:t>
            </a:r>
          </a:p>
          <a:p>
            <a:pPr marL="0" indent="0" algn="r">
              <a:buNone/>
            </a:pPr>
            <a:r>
              <a:rPr lang="pt-BR" sz="1300" dirty="0"/>
              <a:t>(RM Fortaleza - PEQUENO; ROSA, 2015)</a:t>
            </a:r>
          </a:p>
          <a:p>
            <a:pPr>
              <a:lnSpc>
                <a:spcPct val="100000"/>
              </a:lnSpc>
            </a:pPr>
            <a:r>
              <a:rPr lang="pt-BR" dirty="0"/>
              <a:t>Faixa 1com diferentes pontuações (acessibilidade, entorno do domicílio e área verde)</a:t>
            </a:r>
          </a:p>
          <a:p>
            <a:pPr marL="0" indent="0" algn="r">
              <a:buNone/>
            </a:pPr>
            <a:r>
              <a:rPr lang="pt-BR" sz="1300" dirty="0"/>
              <a:t>(MSP - SIQUEIRA-GAY; GALLARDO; GIANNOTTI, 2019)</a:t>
            </a:r>
          </a:p>
          <a:p>
            <a:endParaRPr lang="pt-BR" dirty="0"/>
          </a:p>
        </p:txBody>
      </p:sp>
      <p:sp>
        <p:nvSpPr>
          <p:cNvPr id="4" name="Text Placeholder 3">
            <a:extLst>
              <a:ext uri="{FF2B5EF4-FFF2-40B4-BE49-F238E27FC236}">
                <a16:creationId xmlns:a16="http://schemas.microsoft.com/office/drawing/2014/main" id="{F068D0BD-4586-49BC-A9E7-27A566C15DDA}"/>
              </a:ext>
            </a:extLst>
          </p:cNvPr>
          <p:cNvSpPr>
            <a:spLocks noGrp="1"/>
          </p:cNvSpPr>
          <p:nvPr>
            <p:ph type="body" idx="1"/>
          </p:nvPr>
        </p:nvSpPr>
        <p:spPr/>
        <p:txBody>
          <a:bodyPr anchor="ctr"/>
          <a:lstStyle/>
          <a:p>
            <a:pPr algn="ctr"/>
            <a:r>
              <a:rPr lang="pt-BR" dirty="0"/>
              <a:t>visualização espacial</a:t>
            </a:r>
          </a:p>
        </p:txBody>
      </p:sp>
      <p:sp>
        <p:nvSpPr>
          <p:cNvPr id="8" name="Text Placeholder 7">
            <a:extLst>
              <a:ext uri="{FF2B5EF4-FFF2-40B4-BE49-F238E27FC236}">
                <a16:creationId xmlns:a16="http://schemas.microsoft.com/office/drawing/2014/main" id="{87942CCF-0A14-4C20-B149-C0FB2652968B}"/>
              </a:ext>
            </a:extLst>
          </p:cNvPr>
          <p:cNvSpPr>
            <a:spLocks noGrp="1"/>
          </p:cNvSpPr>
          <p:nvPr>
            <p:ph type="body" idx="14"/>
          </p:nvPr>
        </p:nvSpPr>
        <p:spPr/>
        <p:txBody>
          <a:bodyPr anchor="ctr"/>
          <a:lstStyle/>
          <a:p>
            <a:pPr algn="ctr"/>
            <a:r>
              <a:rPr lang="pt-BR" dirty="0"/>
              <a:t>indicador sintético</a:t>
            </a:r>
          </a:p>
        </p:txBody>
      </p:sp>
      <p:sp>
        <p:nvSpPr>
          <p:cNvPr id="9" name="Text Placeholder 8">
            <a:extLst>
              <a:ext uri="{FF2B5EF4-FFF2-40B4-BE49-F238E27FC236}">
                <a16:creationId xmlns:a16="http://schemas.microsoft.com/office/drawing/2014/main" id="{1B2C5B44-637A-4C6C-A484-2E5E5929FFAD}"/>
              </a:ext>
            </a:extLst>
          </p:cNvPr>
          <p:cNvSpPr>
            <a:spLocks noGrp="1"/>
          </p:cNvSpPr>
          <p:nvPr>
            <p:ph type="body" idx="15"/>
          </p:nvPr>
        </p:nvSpPr>
        <p:spPr/>
        <p:txBody>
          <a:bodyPr anchor="ctr"/>
          <a:lstStyle/>
          <a:p>
            <a:pPr algn="ctr"/>
            <a:r>
              <a:rPr lang="pt-BR" dirty="0"/>
              <a:t>outras variáveis</a:t>
            </a:r>
          </a:p>
        </p:txBody>
      </p:sp>
    </p:spTree>
    <p:custDataLst>
      <p:tags r:id="rId1"/>
    </p:custDataLst>
    <p:extLst>
      <p:ext uri="{BB962C8B-B14F-4D97-AF65-F5344CB8AC3E}">
        <p14:creationId xmlns:p14="http://schemas.microsoft.com/office/powerpoint/2010/main" val="230894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P spid="7" grpId="0" uiExpand="1" build="p"/>
      <p:bldP spid="4" grpId="0" build="p"/>
      <p:bldP spid="8" grpId="0" build="p"/>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contextualização</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solidFill>
                  <a:schemeClr val="accent3">
                    <a:lumMod val="75000"/>
                  </a:schemeClr>
                </a:solidFill>
              </a:rPr>
              <a:t>mercado imobiliário | </a:t>
            </a:r>
            <a:r>
              <a:rPr lang="pt-BR" dirty="0"/>
              <a:t>zeis</a:t>
            </a:r>
          </a:p>
        </p:txBody>
      </p:sp>
    </p:spTree>
    <p:extLst>
      <p:ext uri="{BB962C8B-B14F-4D97-AF65-F5344CB8AC3E}">
        <p14:creationId xmlns:p14="http://schemas.microsoft.com/office/powerpoint/2010/main" val="1322292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FF58-0843-4869-B94F-1B3E99465359}"/>
              </a:ext>
            </a:extLst>
          </p:cNvPr>
          <p:cNvSpPr>
            <a:spLocks noGrp="1"/>
          </p:cNvSpPr>
          <p:nvPr>
            <p:ph type="title"/>
          </p:nvPr>
        </p:nvSpPr>
        <p:spPr/>
        <p:txBody>
          <a:bodyPr>
            <a:noAutofit/>
          </a:bodyPr>
          <a:lstStyle/>
          <a:p>
            <a:r>
              <a:rPr lang="pt-BR" sz="4800" dirty="0"/>
              <a:t>As ZEIS “são </a:t>
            </a:r>
            <a:r>
              <a:rPr lang="pt-BR" sz="4800" dirty="0">
                <a:solidFill>
                  <a:schemeClr val="accent6"/>
                </a:solidFill>
              </a:rPr>
              <a:t>porções do território </a:t>
            </a:r>
            <a:r>
              <a:rPr lang="pt-BR" sz="4800" dirty="0"/>
              <a:t>destinadas, predominantemente, à </a:t>
            </a:r>
            <a:r>
              <a:rPr lang="pt-BR" sz="4800" dirty="0">
                <a:solidFill>
                  <a:schemeClr val="accent6"/>
                </a:solidFill>
              </a:rPr>
              <a:t>moradia digna </a:t>
            </a:r>
            <a:r>
              <a:rPr lang="pt-BR" sz="4800" dirty="0"/>
              <a:t>para a população de </a:t>
            </a:r>
            <a:r>
              <a:rPr lang="pt-BR" sz="4800" dirty="0">
                <a:solidFill>
                  <a:schemeClr val="accent6"/>
                </a:solidFill>
              </a:rPr>
              <a:t>baixa renda</a:t>
            </a:r>
            <a:r>
              <a:rPr lang="pt-BR" sz="4800" dirty="0">
                <a:solidFill>
                  <a:schemeClr val="accent1"/>
                </a:solidFill>
              </a:rPr>
              <a:t>”</a:t>
            </a:r>
            <a:endParaRPr lang="pt-BR" sz="4800" dirty="0"/>
          </a:p>
        </p:txBody>
      </p:sp>
      <p:sp>
        <p:nvSpPr>
          <p:cNvPr id="3" name="Text Placeholder 2">
            <a:extLst>
              <a:ext uri="{FF2B5EF4-FFF2-40B4-BE49-F238E27FC236}">
                <a16:creationId xmlns:a16="http://schemas.microsoft.com/office/drawing/2014/main" id="{D712122F-CB2C-4CD6-B029-D262E8B56499}"/>
              </a:ext>
            </a:extLst>
          </p:cNvPr>
          <p:cNvSpPr>
            <a:spLocks noGrp="1"/>
          </p:cNvSpPr>
          <p:nvPr>
            <p:ph type="body" idx="1"/>
          </p:nvPr>
        </p:nvSpPr>
        <p:spPr/>
        <p:txBody>
          <a:bodyPr/>
          <a:lstStyle/>
          <a:p>
            <a:r>
              <a:rPr lang="pt-BR" dirty="0"/>
              <a:t>(São Paulo (cidade), </a:t>
            </a:r>
            <a:r>
              <a:rPr lang="en-US" dirty="0"/>
              <a:t>2014, art. 44)</a:t>
            </a:r>
            <a:endParaRPr lang="pt-BR" dirty="0"/>
          </a:p>
        </p:txBody>
      </p:sp>
    </p:spTree>
    <p:extLst>
      <p:ext uri="{BB962C8B-B14F-4D97-AF65-F5344CB8AC3E}">
        <p14:creationId xmlns:p14="http://schemas.microsoft.com/office/powerpoint/2010/main" val="3529052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C2114-7D30-47C4-8B7A-05A94616B59E}"/>
              </a:ext>
            </a:extLst>
          </p:cNvPr>
          <p:cNvSpPr>
            <a:spLocks noGrp="1"/>
          </p:cNvSpPr>
          <p:nvPr>
            <p:ph type="title"/>
          </p:nvPr>
        </p:nvSpPr>
        <p:spPr/>
        <p:txBody>
          <a:bodyPr/>
          <a:lstStyle/>
          <a:p>
            <a:r>
              <a:rPr lang="pt-BR" dirty="0"/>
              <a:t>Produção de HIS e HMP</a:t>
            </a:r>
            <a:endParaRPr lang="en-US" dirty="0"/>
          </a:p>
        </p:txBody>
      </p:sp>
      <p:sp>
        <p:nvSpPr>
          <p:cNvPr id="3" name="Content Placeholder 2">
            <a:extLst>
              <a:ext uri="{FF2B5EF4-FFF2-40B4-BE49-F238E27FC236}">
                <a16:creationId xmlns:a16="http://schemas.microsoft.com/office/drawing/2014/main" id="{63D49674-2C4B-46C7-889C-3D9A8E0C43B8}"/>
              </a:ext>
            </a:extLst>
          </p:cNvPr>
          <p:cNvSpPr>
            <a:spLocks noGrp="1"/>
          </p:cNvSpPr>
          <p:nvPr>
            <p:ph idx="1"/>
          </p:nvPr>
        </p:nvSpPr>
        <p:spPr>
          <a:xfrm>
            <a:off x="838200" y="2458719"/>
            <a:ext cx="10515600" cy="4216717"/>
          </a:xfrm>
        </p:spPr>
        <p:txBody>
          <a:bodyPr/>
          <a:lstStyle/>
          <a:p>
            <a:pPr marL="0" indent="0">
              <a:buNone/>
            </a:pPr>
            <a:r>
              <a:rPr lang="pt-BR" dirty="0">
                <a:latin typeface="+mj-lt"/>
              </a:rPr>
              <a:t>nas </a:t>
            </a:r>
            <a:r>
              <a:rPr lang="pt-BR" dirty="0">
                <a:solidFill>
                  <a:schemeClr val="accent6"/>
                </a:solidFill>
                <a:latin typeface="+mj-lt"/>
              </a:rPr>
              <a:t>ZEIS</a:t>
            </a:r>
            <a:r>
              <a:rPr lang="pt-BR" dirty="0">
                <a:latin typeface="+mj-lt"/>
              </a:rPr>
              <a:t> foi</a:t>
            </a:r>
            <a:r>
              <a:rPr lang="pt-BR" dirty="0">
                <a:solidFill>
                  <a:schemeClr val="accent1"/>
                </a:solidFill>
                <a:latin typeface="+mj-lt"/>
              </a:rPr>
              <a:t> </a:t>
            </a:r>
            <a:r>
              <a:rPr lang="pt-BR" dirty="0">
                <a:solidFill>
                  <a:schemeClr val="accent6"/>
                </a:solidFill>
                <a:latin typeface="+mj-lt"/>
              </a:rPr>
              <a:t>menor</a:t>
            </a:r>
            <a:r>
              <a:rPr lang="pt-BR" dirty="0">
                <a:solidFill>
                  <a:schemeClr val="accent1"/>
                </a:solidFill>
                <a:latin typeface="+mj-lt"/>
              </a:rPr>
              <a:t> </a:t>
            </a:r>
            <a:r>
              <a:rPr lang="pt-BR" dirty="0">
                <a:latin typeface="+mj-lt"/>
              </a:rPr>
              <a:t>do que a esperada </a:t>
            </a:r>
            <a:r>
              <a:rPr lang="pt-BR" sz="2000" dirty="0">
                <a:latin typeface="+mj-lt"/>
              </a:rPr>
              <a:t>(São Paulo (cidade), 2013) </a:t>
            </a:r>
            <a:r>
              <a:rPr lang="pt-BR" dirty="0">
                <a:latin typeface="+mj-lt"/>
              </a:rPr>
              <a:t>e </a:t>
            </a:r>
            <a:r>
              <a:rPr lang="pt-BR" dirty="0">
                <a:solidFill>
                  <a:schemeClr val="accent6"/>
                </a:solidFill>
                <a:latin typeface="+mj-lt"/>
              </a:rPr>
              <a:t>maior</a:t>
            </a:r>
            <a:r>
              <a:rPr lang="pt-BR" dirty="0">
                <a:latin typeface="+mj-lt"/>
              </a:rPr>
              <a:t> em </a:t>
            </a:r>
            <a:r>
              <a:rPr lang="pt-BR" dirty="0">
                <a:solidFill>
                  <a:schemeClr val="accent6"/>
                </a:solidFill>
                <a:latin typeface="+mj-lt"/>
              </a:rPr>
              <a:t>outros lugares da cidade</a:t>
            </a:r>
            <a:r>
              <a:rPr lang="pt-BR" dirty="0">
                <a:latin typeface="+mj-lt"/>
              </a:rPr>
              <a:t>, devido a </a:t>
            </a:r>
            <a:r>
              <a:rPr lang="pt-BR" dirty="0">
                <a:solidFill>
                  <a:schemeClr val="accent6"/>
                </a:solidFill>
                <a:latin typeface="+mj-lt"/>
              </a:rPr>
              <a:t>decretos</a:t>
            </a:r>
            <a:r>
              <a:rPr lang="pt-BR" dirty="0">
                <a:latin typeface="+mj-lt"/>
              </a:rPr>
              <a:t> (como o Decreto 44.667/04 e o 45.127/04) que </a:t>
            </a:r>
            <a:r>
              <a:rPr lang="pt-BR" dirty="0">
                <a:solidFill>
                  <a:schemeClr val="accent6"/>
                </a:solidFill>
                <a:latin typeface="+mj-lt"/>
              </a:rPr>
              <a:t>flexibilizaram</a:t>
            </a:r>
            <a:r>
              <a:rPr lang="pt-BR" dirty="0">
                <a:latin typeface="+mj-lt"/>
              </a:rPr>
              <a:t> a construção de HIS fora de ZEIS </a:t>
            </a:r>
          </a:p>
          <a:p>
            <a:pPr marL="0" indent="0" algn="r">
              <a:buNone/>
            </a:pPr>
            <a:r>
              <a:rPr lang="pt-BR" sz="2000" dirty="0">
                <a:latin typeface="+mj-lt"/>
              </a:rPr>
              <a:t>(SANTORO; BORRELLI, 2015, p. 8)</a:t>
            </a:r>
            <a:endParaRPr lang="en-US" dirty="0">
              <a:latin typeface="+mj-lt"/>
            </a:endParaRPr>
          </a:p>
        </p:txBody>
      </p:sp>
      <p:sp>
        <p:nvSpPr>
          <p:cNvPr id="4" name="Slide Number Placeholder 3">
            <a:extLst>
              <a:ext uri="{FF2B5EF4-FFF2-40B4-BE49-F238E27FC236}">
                <a16:creationId xmlns:a16="http://schemas.microsoft.com/office/drawing/2014/main" id="{49DF204C-2B82-4700-991D-F5E93EA4DA2B}"/>
              </a:ext>
            </a:extLst>
          </p:cNvPr>
          <p:cNvSpPr>
            <a:spLocks noGrp="1"/>
          </p:cNvSpPr>
          <p:nvPr>
            <p:ph type="sldNum" sz="quarter" idx="12"/>
          </p:nvPr>
        </p:nvSpPr>
        <p:spPr>
          <a:xfrm>
            <a:off x="88392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9BA6406-53EF-4B17-A18E-C88CC47F49BB}" type="slidenum">
              <a:rPr lang="en-US" smtClean="0"/>
              <a:pPr/>
              <a:t>25</a:t>
            </a:fld>
            <a:endParaRPr lang="en-US"/>
          </a:p>
        </p:txBody>
      </p:sp>
    </p:spTree>
    <p:extLst>
      <p:ext uri="{BB962C8B-B14F-4D97-AF65-F5344CB8AC3E}">
        <p14:creationId xmlns:p14="http://schemas.microsoft.com/office/powerpoint/2010/main" val="3234137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DC445-41C5-479E-B5E8-9CCC6ACD4E9F}"/>
              </a:ext>
            </a:extLst>
          </p:cNvPr>
          <p:cNvSpPr>
            <a:spLocks noGrp="1"/>
          </p:cNvSpPr>
          <p:nvPr>
            <p:ph type="title"/>
          </p:nvPr>
        </p:nvSpPr>
        <p:spPr/>
        <p:txBody>
          <a:bodyPr vert="horz" lIns="91440" tIns="45720" rIns="91440" bIns="45720" rtlCol="0" anchor="b">
            <a:normAutofit/>
          </a:bodyPr>
          <a:lstStyle/>
          <a:p>
            <a:r>
              <a:rPr lang="pt-BR" sz="3600" dirty="0"/>
              <a:t>Objetivo</a:t>
            </a:r>
          </a:p>
        </p:txBody>
      </p:sp>
      <p:sp>
        <p:nvSpPr>
          <p:cNvPr id="3" name="Content Placeholder 2">
            <a:extLst>
              <a:ext uri="{FF2B5EF4-FFF2-40B4-BE49-F238E27FC236}">
                <a16:creationId xmlns:a16="http://schemas.microsoft.com/office/drawing/2014/main" id="{CCAB7FED-5FD7-4F97-87C8-F37843F771D0}"/>
              </a:ext>
            </a:extLst>
          </p:cNvPr>
          <p:cNvSpPr>
            <a:spLocks noGrp="1"/>
          </p:cNvSpPr>
          <p:nvPr>
            <p:ph idx="1"/>
          </p:nvPr>
        </p:nvSpPr>
        <p:spPr/>
        <p:txBody>
          <a:bodyPr anchor="ctr">
            <a:normAutofit fontScale="70000" lnSpcReduction="20000"/>
          </a:bodyPr>
          <a:lstStyle/>
          <a:p>
            <a:pPr>
              <a:lnSpc>
                <a:spcPct val="134000"/>
              </a:lnSpc>
            </a:pPr>
            <a:r>
              <a:rPr lang="pt-BR" dirty="0"/>
              <a:t>entender a </a:t>
            </a:r>
            <a:r>
              <a:rPr lang="pt-BR" dirty="0">
                <a:solidFill>
                  <a:schemeClr val="accent6"/>
                </a:solidFill>
              </a:rPr>
              <a:t>relação entre acessibilidade e segregação</a:t>
            </a:r>
            <a:r>
              <a:rPr lang="pt-BR" dirty="0"/>
              <a:t>;</a:t>
            </a:r>
          </a:p>
          <a:p>
            <a:pPr>
              <a:lnSpc>
                <a:spcPct val="134000"/>
              </a:lnSpc>
            </a:pPr>
            <a:r>
              <a:rPr lang="pt-BR" dirty="0"/>
              <a:t>avaliar a </a:t>
            </a:r>
            <a:r>
              <a:rPr lang="pt-BR" dirty="0">
                <a:solidFill>
                  <a:schemeClr val="accent6"/>
                </a:solidFill>
              </a:rPr>
              <a:t>inserção urbana</a:t>
            </a:r>
            <a:r>
              <a:rPr lang="pt-BR" dirty="0"/>
              <a:t> dos empreendimentos contratados pelo </a:t>
            </a:r>
            <a:r>
              <a:rPr lang="pt-BR" sz="3100" dirty="0">
                <a:solidFill>
                  <a:schemeClr val="accent6"/>
                </a:solidFill>
              </a:rPr>
              <a:t>PMCMV</a:t>
            </a:r>
            <a:r>
              <a:rPr lang="pt-BR" dirty="0"/>
              <a:t>;</a:t>
            </a:r>
          </a:p>
          <a:p>
            <a:pPr>
              <a:lnSpc>
                <a:spcPct val="134000"/>
              </a:lnSpc>
            </a:pPr>
            <a:r>
              <a:rPr lang="pt-BR" dirty="0"/>
              <a:t>verificar a </a:t>
            </a:r>
            <a:r>
              <a:rPr lang="pt-BR" sz="3100" dirty="0">
                <a:solidFill>
                  <a:schemeClr val="accent6"/>
                </a:solidFill>
              </a:rPr>
              <a:t>inserção urbana</a:t>
            </a:r>
            <a:r>
              <a:rPr lang="pt-BR" dirty="0"/>
              <a:t> das unidades habitacionais de empreendimentos lançados pelo </a:t>
            </a:r>
            <a:r>
              <a:rPr lang="pt-BR" sz="3100" dirty="0">
                <a:solidFill>
                  <a:schemeClr val="accent6"/>
                </a:solidFill>
              </a:rPr>
              <a:t>mercado imobiliário</a:t>
            </a:r>
            <a:r>
              <a:rPr lang="pt-BR" dirty="0"/>
              <a:t> e </a:t>
            </a:r>
            <a:r>
              <a:rPr lang="pt-BR" sz="3100" dirty="0">
                <a:solidFill>
                  <a:schemeClr val="accent6"/>
                </a:solidFill>
              </a:rPr>
              <a:t>comparar</a:t>
            </a:r>
            <a:r>
              <a:rPr lang="pt-BR" dirty="0"/>
              <a:t> com as contratações do </a:t>
            </a:r>
            <a:r>
              <a:rPr lang="pt-BR" sz="3100" dirty="0">
                <a:solidFill>
                  <a:schemeClr val="accent6"/>
                </a:solidFill>
              </a:rPr>
              <a:t>PMCMV</a:t>
            </a:r>
            <a:r>
              <a:rPr lang="pt-BR" dirty="0"/>
              <a:t>;</a:t>
            </a:r>
          </a:p>
          <a:p>
            <a:pPr>
              <a:lnSpc>
                <a:spcPct val="134000"/>
              </a:lnSpc>
            </a:pPr>
            <a:r>
              <a:rPr lang="pt-BR" dirty="0"/>
              <a:t>avaliar a </a:t>
            </a:r>
            <a:r>
              <a:rPr lang="pt-BR" sz="3100" dirty="0">
                <a:solidFill>
                  <a:schemeClr val="accent6"/>
                </a:solidFill>
              </a:rPr>
              <a:t>inserção urbana das ZEIS</a:t>
            </a:r>
            <a:r>
              <a:rPr lang="pt-BR" dirty="0"/>
              <a:t> do período a partir de indicadores de acessibilidade;</a:t>
            </a:r>
          </a:p>
          <a:p>
            <a:pPr>
              <a:lnSpc>
                <a:spcPct val="134000"/>
              </a:lnSpc>
            </a:pPr>
            <a:r>
              <a:rPr lang="pt-BR" sz="3100" dirty="0">
                <a:solidFill>
                  <a:schemeClr val="accent6"/>
                </a:solidFill>
              </a:rPr>
              <a:t>simular cenários com diferentes níveis de restrição de uso das ZEIS </a:t>
            </a:r>
            <a:r>
              <a:rPr lang="pt-BR" dirty="0"/>
              <a:t>e </a:t>
            </a:r>
            <a:r>
              <a:rPr lang="pt-BR" sz="3100" dirty="0">
                <a:solidFill>
                  <a:schemeClr val="accent6"/>
                </a:solidFill>
              </a:rPr>
              <a:t>verificar desigualdades de acessibilidade</a:t>
            </a:r>
            <a:r>
              <a:rPr lang="pt-BR" dirty="0"/>
              <a:t> entre os empreendimentos e em relação à cidade.</a:t>
            </a:r>
          </a:p>
        </p:txBody>
      </p:sp>
      <p:sp>
        <p:nvSpPr>
          <p:cNvPr id="4" name="Text Placeholder 3">
            <a:extLst>
              <a:ext uri="{FF2B5EF4-FFF2-40B4-BE49-F238E27FC236}">
                <a16:creationId xmlns:a16="http://schemas.microsoft.com/office/drawing/2014/main" id="{A8F89ADE-333B-4870-AF85-AC0A9F641328}"/>
              </a:ext>
            </a:extLst>
          </p:cNvPr>
          <p:cNvSpPr>
            <a:spLocks noGrp="1"/>
          </p:cNvSpPr>
          <p:nvPr>
            <p:ph type="body" sz="half" idx="4294967295"/>
          </p:nvPr>
        </p:nvSpPr>
        <p:spPr>
          <a:xfrm>
            <a:off x="839788" y="1162974"/>
            <a:ext cx="3932237" cy="5511215"/>
          </a:xfrm>
        </p:spPr>
        <p:txBody>
          <a:bodyPr>
            <a:normAutofit/>
          </a:bodyPr>
          <a:lstStyle/>
          <a:p>
            <a:r>
              <a:rPr lang="pt-BR" sz="2800" dirty="0"/>
              <a:t>Avaliar, a partir de indicadores de localização, se a aplicação das restrições de uso das ZEIS e local de construção de HIS no município de São Paulo afetaria as  desigualdades de acessibilidade no período de 2009 a 2014</a:t>
            </a:r>
            <a:endParaRPr lang="pt-BR" sz="4000" dirty="0"/>
          </a:p>
        </p:txBody>
      </p:sp>
    </p:spTree>
    <p:custDataLst>
      <p:tags r:id="rId1"/>
    </p:custDataLst>
    <p:extLst>
      <p:ext uri="{BB962C8B-B14F-4D97-AF65-F5344CB8AC3E}">
        <p14:creationId xmlns:p14="http://schemas.microsoft.com/office/powerpoint/2010/main" val="129052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metodologia</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t>medidas de localização | simulação</a:t>
            </a:r>
          </a:p>
        </p:txBody>
      </p:sp>
    </p:spTree>
    <p:extLst>
      <p:ext uri="{BB962C8B-B14F-4D97-AF65-F5344CB8AC3E}">
        <p14:creationId xmlns:p14="http://schemas.microsoft.com/office/powerpoint/2010/main" val="673359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metodologia</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t>medidas de localização </a:t>
            </a:r>
            <a:r>
              <a:rPr lang="pt-BR" dirty="0">
                <a:solidFill>
                  <a:schemeClr val="bg2">
                    <a:lumMod val="75000"/>
                  </a:schemeClr>
                </a:solidFill>
              </a:rPr>
              <a:t>| simulação</a:t>
            </a:r>
          </a:p>
        </p:txBody>
      </p:sp>
    </p:spTree>
    <p:extLst>
      <p:ext uri="{BB962C8B-B14F-4D97-AF65-F5344CB8AC3E}">
        <p14:creationId xmlns:p14="http://schemas.microsoft.com/office/powerpoint/2010/main" val="2100370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6F97-2979-4722-AE6C-70F34C0C9780}"/>
              </a:ext>
            </a:extLst>
          </p:cNvPr>
          <p:cNvSpPr>
            <a:spLocks noGrp="1"/>
          </p:cNvSpPr>
          <p:nvPr>
            <p:ph type="title"/>
          </p:nvPr>
        </p:nvSpPr>
        <p:spPr/>
        <p:txBody>
          <a:bodyPr/>
          <a:lstStyle/>
          <a:p>
            <a:r>
              <a:rPr lang="pt-BR" dirty="0">
                <a:solidFill>
                  <a:schemeClr val="accent6"/>
                </a:solidFill>
              </a:rPr>
              <a:t>localização</a:t>
            </a:r>
            <a:r>
              <a:rPr lang="pt-BR" dirty="0"/>
              <a:t> é o resultado do espaço produzido e que possibilita o deslocamento e o </a:t>
            </a:r>
            <a:r>
              <a:rPr lang="pt-BR" dirty="0">
                <a:solidFill>
                  <a:schemeClr val="accent6"/>
                </a:solidFill>
              </a:rPr>
              <a:t>acesso à cidade</a:t>
            </a:r>
          </a:p>
        </p:txBody>
      </p:sp>
      <p:sp>
        <p:nvSpPr>
          <p:cNvPr id="4" name="Text Placeholder 3">
            <a:extLst>
              <a:ext uri="{FF2B5EF4-FFF2-40B4-BE49-F238E27FC236}">
                <a16:creationId xmlns:a16="http://schemas.microsoft.com/office/drawing/2014/main" id="{B4767ED0-2002-4066-930E-5DC84D9E4C7E}"/>
              </a:ext>
            </a:extLst>
          </p:cNvPr>
          <p:cNvSpPr>
            <a:spLocks noGrp="1"/>
          </p:cNvSpPr>
          <p:nvPr>
            <p:ph type="body" idx="1"/>
          </p:nvPr>
        </p:nvSpPr>
        <p:spPr/>
        <p:txBody>
          <a:bodyPr/>
          <a:lstStyle/>
          <a:p>
            <a:r>
              <a:rPr lang="pt-BR" dirty="0"/>
              <a:t>(SINGER, 1982; DEÁK, 1985; VILLAÇA, 2001)</a:t>
            </a:r>
          </a:p>
        </p:txBody>
      </p:sp>
    </p:spTree>
    <p:extLst>
      <p:ext uri="{BB962C8B-B14F-4D97-AF65-F5344CB8AC3E}">
        <p14:creationId xmlns:p14="http://schemas.microsoft.com/office/powerpoint/2010/main" val="105375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contextualização</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t>mercado imobiliário | zeis</a:t>
            </a:r>
          </a:p>
        </p:txBody>
      </p:sp>
    </p:spTree>
    <p:extLst>
      <p:ext uri="{BB962C8B-B14F-4D97-AF65-F5344CB8AC3E}">
        <p14:creationId xmlns:p14="http://schemas.microsoft.com/office/powerpoint/2010/main" val="1663924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C5B0F-5904-4DFF-904F-4621934379F7}"/>
              </a:ext>
            </a:extLst>
          </p:cNvPr>
          <p:cNvSpPr>
            <a:spLocks noGrp="1"/>
          </p:cNvSpPr>
          <p:nvPr>
            <p:ph type="title"/>
          </p:nvPr>
        </p:nvSpPr>
        <p:spPr/>
        <p:txBody>
          <a:bodyPr>
            <a:noAutofit/>
          </a:bodyPr>
          <a:lstStyle/>
          <a:p>
            <a:r>
              <a:rPr lang="pt-BR" sz="4800" dirty="0">
                <a:solidFill>
                  <a:schemeClr val="accent6"/>
                </a:solidFill>
                <a:latin typeface="+mn-lt"/>
              </a:rPr>
              <a:t>acessibilidade</a:t>
            </a:r>
            <a:r>
              <a:rPr lang="pt-BR" sz="4800" dirty="0">
                <a:latin typeface="+mn-lt"/>
              </a:rPr>
              <a:t> é o “potencial de alcançar oportunidades espacialmente distribuídas”,  </a:t>
            </a:r>
            <a:r>
              <a:rPr lang="pt-BR" sz="4800" dirty="0">
                <a:solidFill>
                  <a:schemeClr val="accent6"/>
                </a:solidFill>
                <a:latin typeface="+mn-lt"/>
              </a:rPr>
              <a:t>relacionando</a:t>
            </a:r>
            <a:r>
              <a:rPr lang="pt-BR" sz="4800" dirty="0">
                <a:latin typeface="+mn-lt"/>
              </a:rPr>
              <a:t> informações de </a:t>
            </a:r>
            <a:r>
              <a:rPr lang="pt-BR" sz="4800" dirty="0">
                <a:solidFill>
                  <a:schemeClr val="accent6"/>
                </a:solidFill>
                <a:latin typeface="+mn-lt"/>
              </a:rPr>
              <a:t>uso do solo e de transporte </a:t>
            </a:r>
          </a:p>
        </p:txBody>
      </p:sp>
      <p:sp>
        <p:nvSpPr>
          <p:cNvPr id="6" name="Text Placeholder 5">
            <a:extLst>
              <a:ext uri="{FF2B5EF4-FFF2-40B4-BE49-F238E27FC236}">
                <a16:creationId xmlns:a16="http://schemas.microsoft.com/office/drawing/2014/main" id="{03D55798-C3EC-429A-A30E-9DBA350821DE}"/>
              </a:ext>
            </a:extLst>
          </p:cNvPr>
          <p:cNvSpPr>
            <a:spLocks noGrp="1"/>
          </p:cNvSpPr>
          <p:nvPr>
            <p:ph type="body" idx="1"/>
          </p:nvPr>
        </p:nvSpPr>
        <p:spPr/>
        <p:txBody>
          <a:bodyPr/>
          <a:lstStyle/>
          <a:p>
            <a:r>
              <a:rPr lang="en-US" dirty="0"/>
              <a:t>(PÁEZ; SCOTT; MORENCY, 2012)</a:t>
            </a:r>
            <a:endParaRPr lang="pt-BR" dirty="0"/>
          </a:p>
        </p:txBody>
      </p:sp>
    </p:spTree>
    <p:extLst>
      <p:ext uri="{BB962C8B-B14F-4D97-AF65-F5344CB8AC3E}">
        <p14:creationId xmlns:p14="http://schemas.microsoft.com/office/powerpoint/2010/main" val="2829760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5AB86C5-3699-4D99-BFA0-C34BD97ACB40}"/>
              </a:ext>
            </a:extLst>
          </p:cNvPr>
          <p:cNvSpPr>
            <a:spLocks noGrp="1"/>
          </p:cNvSpPr>
          <p:nvPr>
            <p:ph type="body" sz="quarter" idx="11"/>
          </p:nvPr>
        </p:nvSpPr>
        <p:spPr/>
        <p:txBody>
          <a:bodyPr/>
          <a:lstStyle/>
          <a:p>
            <a:r>
              <a:rPr lang="pt-BR" dirty="0"/>
              <a:t>acessibilidade acumulada</a:t>
            </a:r>
          </a:p>
          <a:p>
            <a:pPr lvl="1"/>
            <a:r>
              <a:rPr lang="pt-BR" dirty="0"/>
              <a:t>fácil interpretação</a:t>
            </a:r>
          </a:p>
          <a:p>
            <a:pPr marL="0" indent="0" algn="r">
              <a:buNone/>
            </a:pPr>
            <a:r>
              <a:rPr lang="de-DE" sz="1200" dirty="0"/>
              <a:t>(SHEN, 1998; MERLIN; HU, 2017)</a:t>
            </a:r>
          </a:p>
          <a:p>
            <a:pPr lvl="1"/>
            <a:r>
              <a:rPr lang="de-DE" dirty="0"/>
              <a:t>resultados semelhantes na análise de desigualdade quando é considerada a competição</a:t>
            </a:r>
          </a:p>
          <a:p>
            <a:pPr marL="0" indent="0" algn="r">
              <a:buNone/>
            </a:pPr>
            <a:r>
              <a:rPr lang="de-DE" sz="1200" dirty="0"/>
              <a:t>(GIANNOTTI et al, 2020, no prelo)</a:t>
            </a:r>
          </a:p>
          <a:p>
            <a:r>
              <a:rPr lang="pt-BR" dirty="0"/>
              <a:t>empregos</a:t>
            </a:r>
          </a:p>
          <a:p>
            <a:r>
              <a:rPr lang="pt-BR" dirty="0"/>
              <a:t>60min</a:t>
            </a:r>
          </a:p>
          <a:p>
            <a:pPr lvl="1"/>
            <a:r>
              <a:rPr lang="pt-BR" dirty="0"/>
              <a:t>mediana de duração para viagens a trabalho</a:t>
            </a:r>
          </a:p>
        </p:txBody>
      </p:sp>
      <p:sp>
        <p:nvSpPr>
          <p:cNvPr id="8" name="Title 7">
            <a:extLst>
              <a:ext uri="{FF2B5EF4-FFF2-40B4-BE49-F238E27FC236}">
                <a16:creationId xmlns:a16="http://schemas.microsoft.com/office/drawing/2014/main" id="{47BB4E2B-2E6C-492D-BD8E-A1657A998706}"/>
              </a:ext>
            </a:extLst>
          </p:cNvPr>
          <p:cNvSpPr>
            <a:spLocks noGrp="1"/>
          </p:cNvSpPr>
          <p:nvPr>
            <p:ph type="title"/>
          </p:nvPr>
        </p:nvSpPr>
        <p:spPr/>
        <p:txBody>
          <a:bodyPr>
            <a:normAutofit fontScale="90000"/>
          </a:bodyPr>
          <a:lstStyle/>
          <a:p>
            <a:r>
              <a:rPr lang="pt-BR" dirty="0"/>
              <a:t>decisões | acessibilidade</a:t>
            </a:r>
          </a:p>
        </p:txBody>
      </p:sp>
      <p:pic>
        <p:nvPicPr>
          <p:cNvPr id="5" name="Content Placeholder 4" descr="A screenshot of a cell phone&#10;&#10;Description automatically generated">
            <a:extLst>
              <a:ext uri="{FF2B5EF4-FFF2-40B4-BE49-F238E27FC236}">
                <a16:creationId xmlns:a16="http://schemas.microsoft.com/office/drawing/2014/main" id="{2B7E08D3-D0CD-45D8-8A1F-F86ACBEB9C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22437" y="2040143"/>
            <a:ext cx="6172200" cy="2777714"/>
          </a:xfrm>
        </p:spPr>
      </p:pic>
    </p:spTree>
    <p:extLst>
      <p:ext uri="{BB962C8B-B14F-4D97-AF65-F5344CB8AC3E}">
        <p14:creationId xmlns:p14="http://schemas.microsoft.com/office/powerpoint/2010/main" val="205381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FF47-0B8A-45E7-A730-10AEC50A7A91}"/>
              </a:ext>
            </a:extLst>
          </p:cNvPr>
          <p:cNvSpPr>
            <a:spLocks noGrp="1"/>
          </p:cNvSpPr>
          <p:nvPr>
            <p:ph type="title"/>
          </p:nvPr>
        </p:nvSpPr>
        <p:spPr/>
        <p:txBody>
          <a:bodyPr/>
          <a:lstStyle/>
          <a:p>
            <a:r>
              <a:rPr lang="pt-BR" dirty="0">
                <a:solidFill>
                  <a:schemeClr val="accent6"/>
                </a:solidFill>
              </a:rPr>
              <a:t>habitação de baixa renda </a:t>
            </a:r>
            <a:r>
              <a:rPr lang="pt-BR" dirty="0"/>
              <a:t>fica em </a:t>
            </a:r>
            <a:r>
              <a:rPr lang="pt-BR" dirty="0">
                <a:solidFill>
                  <a:schemeClr val="accent6"/>
                </a:solidFill>
              </a:rPr>
              <a:t>piores localizações </a:t>
            </a:r>
            <a:r>
              <a:rPr lang="pt-BR" dirty="0"/>
              <a:t>e então </a:t>
            </a:r>
            <a:r>
              <a:rPr lang="pt-BR" dirty="0">
                <a:solidFill>
                  <a:schemeClr val="accent6"/>
                </a:solidFill>
              </a:rPr>
              <a:t>reforça a segregação urbana</a:t>
            </a:r>
          </a:p>
        </p:txBody>
      </p:sp>
      <p:sp>
        <p:nvSpPr>
          <p:cNvPr id="4" name="Text Placeholder 3">
            <a:extLst>
              <a:ext uri="{FF2B5EF4-FFF2-40B4-BE49-F238E27FC236}">
                <a16:creationId xmlns:a16="http://schemas.microsoft.com/office/drawing/2014/main" id="{72F9976F-AFB1-47F9-B09F-307ECBB90140}"/>
              </a:ext>
            </a:extLst>
          </p:cNvPr>
          <p:cNvSpPr>
            <a:spLocks noGrp="1"/>
          </p:cNvSpPr>
          <p:nvPr>
            <p:ph type="body" idx="1"/>
          </p:nvPr>
        </p:nvSpPr>
        <p:spPr/>
        <p:txBody>
          <a:bodyPr>
            <a:normAutofit/>
          </a:bodyPr>
          <a:lstStyle/>
          <a:p>
            <a:r>
              <a:rPr lang="pt-BR" sz="1800" dirty="0"/>
              <a:t>(BONDUKI, 2014; CARDOSO; ARAGÃO; ARAUJO, 2011; CAMPOS; MENDONÇA, 2013; FERREIRA, 2015; MARQUES; RODRIGUES, 2013; PEQUENO; FREITAS, 2013; ROLNIK et al., 2015; </a:t>
            </a:r>
            <a:r>
              <a:rPr lang="it-IT" sz="1800" dirty="0"/>
              <a:t>AMORE; SHIMBO; RUFINO, 2015; SIGOLO, 2014)</a:t>
            </a:r>
            <a:endParaRPr lang="pt-BR" sz="1800" dirty="0"/>
          </a:p>
        </p:txBody>
      </p:sp>
    </p:spTree>
    <p:extLst>
      <p:ext uri="{BB962C8B-B14F-4D97-AF65-F5344CB8AC3E}">
        <p14:creationId xmlns:p14="http://schemas.microsoft.com/office/powerpoint/2010/main" val="1237709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0EBB-812E-42CF-A878-D1B5D422CEA8}"/>
              </a:ext>
            </a:extLst>
          </p:cNvPr>
          <p:cNvSpPr>
            <a:spLocks noGrp="1"/>
          </p:cNvSpPr>
          <p:nvPr>
            <p:ph type="title"/>
          </p:nvPr>
        </p:nvSpPr>
        <p:spPr/>
        <p:txBody>
          <a:bodyPr/>
          <a:lstStyle/>
          <a:p>
            <a:r>
              <a:rPr lang="pt-BR" dirty="0">
                <a:solidFill>
                  <a:schemeClr val="accent6"/>
                </a:solidFill>
              </a:rPr>
              <a:t>segregação urbana</a:t>
            </a:r>
            <a:r>
              <a:rPr lang="pt-BR" dirty="0"/>
              <a:t> é um indicador do </a:t>
            </a:r>
            <a:r>
              <a:rPr lang="pt-BR" dirty="0">
                <a:solidFill>
                  <a:schemeClr val="accent6"/>
                </a:solidFill>
              </a:rPr>
              <a:t>nível de separação entre grupos</a:t>
            </a:r>
            <a:r>
              <a:rPr lang="pt-BR" dirty="0"/>
              <a:t> sociais </a:t>
            </a:r>
            <a:r>
              <a:rPr lang="pt-BR" dirty="0">
                <a:solidFill>
                  <a:schemeClr val="accent6"/>
                </a:solidFill>
              </a:rPr>
              <a:t>no espaço</a:t>
            </a:r>
          </a:p>
        </p:txBody>
      </p:sp>
      <p:sp>
        <p:nvSpPr>
          <p:cNvPr id="3" name="Text Placeholder 2">
            <a:extLst>
              <a:ext uri="{FF2B5EF4-FFF2-40B4-BE49-F238E27FC236}">
                <a16:creationId xmlns:a16="http://schemas.microsoft.com/office/drawing/2014/main" id="{C618D70C-BBB0-4026-9DE7-C23E5DF0A6E6}"/>
              </a:ext>
            </a:extLst>
          </p:cNvPr>
          <p:cNvSpPr>
            <a:spLocks noGrp="1"/>
          </p:cNvSpPr>
          <p:nvPr>
            <p:ph type="body" idx="1"/>
          </p:nvPr>
        </p:nvSpPr>
        <p:spPr/>
        <p:txBody>
          <a:bodyPr/>
          <a:lstStyle/>
          <a:p>
            <a:r>
              <a:rPr lang="pt-BR" dirty="0"/>
              <a:t>(FEITOSA et al., 2007; MARQUES; RODRIGUES, 2013)</a:t>
            </a:r>
          </a:p>
        </p:txBody>
      </p:sp>
    </p:spTree>
    <p:extLst>
      <p:ext uri="{BB962C8B-B14F-4D97-AF65-F5344CB8AC3E}">
        <p14:creationId xmlns:p14="http://schemas.microsoft.com/office/powerpoint/2010/main" val="793713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A9EFD63-797D-400E-8B2B-3650AEEF43A3}"/>
              </a:ext>
            </a:extLst>
          </p:cNvPr>
          <p:cNvSpPr>
            <a:spLocks noGrp="1"/>
          </p:cNvSpPr>
          <p:nvPr>
            <p:ph type="body" sz="quarter" idx="11"/>
          </p:nvPr>
        </p:nvSpPr>
        <p:spPr/>
        <p:txBody>
          <a:bodyPr/>
          <a:lstStyle/>
          <a:p>
            <a:r>
              <a:rPr lang="pt-BR" dirty="0"/>
              <a:t>isolamento</a:t>
            </a:r>
          </a:p>
          <a:p>
            <a:pPr lvl="1"/>
            <a:r>
              <a:rPr lang="pt-BR" dirty="0"/>
              <a:t>exposição de um grupo à ele mesmo</a:t>
            </a:r>
          </a:p>
          <a:p>
            <a:pPr lvl="1"/>
            <a:r>
              <a:rPr lang="pt-BR" dirty="0"/>
              <a:t>aderente à discussão de habitação</a:t>
            </a:r>
          </a:p>
          <a:p>
            <a:r>
              <a:rPr lang="pt-BR" dirty="0"/>
              <a:t>renda familiar:</a:t>
            </a:r>
          </a:p>
          <a:p>
            <a:pPr lvl="1"/>
            <a:r>
              <a:rPr lang="pt-BR" dirty="0"/>
              <a:t>G1: até 3 SM</a:t>
            </a:r>
          </a:p>
          <a:p>
            <a:pPr lvl="1"/>
            <a:r>
              <a:rPr lang="pt-BR" dirty="0"/>
              <a:t>G2: 3 a 10 SM</a:t>
            </a:r>
          </a:p>
          <a:p>
            <a:pPr lvl="1"/>
            <a:r>
              <a:rPr lang="pt-BR" dirty="0"/>
              <a:t>G3: acima de 10 SM</a:t>
            </a:r>
          </a:p>
          <a:p>
            <a:r>
              <a:rPr lang="pt-BR" dirty="0"/>
              <a:t>G1: foco no HIS</a:t>
            </a:r>
          </a:p>
          <a:p>
            <a:r>
              <a:rPr lang="pt-BR" dirty="0"/>
              <a:t>1.500m: distância intermediária</a:t>
            </a:r>
          </a:p>
        </p:txBody>
      </p:sp>
      <p:sp>
        <p:nvSpPr>
          <p:cNvPr id="4" name="Title 3">
            <a:extLst>
              <a:ext uri="{FF2B5EF4-FFF2-40B4-BE49-F238E27FC236}">
                <a16:creationId xmlns:a16="http://schemas.microsoft.com/office/drawing/2014/main" id="{D31611B6-608C-44DA-986F-BF0D9154CD30}"/>
              </a:ext>
            </a:extLst>
          </p:cNvPr>
          <p:cNvSpPr>
            <a:spLocks noGrp="1"/>
          </p:cNvSpPr>
          <p:nvPr>
            <p:ph type="title"/>
          </p:nvPr>
        </p:nvSpPr>
        <p:spPr/>
        <p:txBody>
          <a:bodyPr/>
          <a:lstStyle/>
          <a:p>
            <a:r>
              <a:rPr lang="pt-BR"/>
              <a:t>decisão | segregação</a:t>
            </a:r>
            <a:endParaRPr lang="pt-BR" dirty="0"/>
          </a:p>
        </p:txBody>
      </p:sp>
      <p:pic>
        <p:nvPicPr>
          <p:cNvPr id="8" name="Content Placeholder 7">
            <a:extLst>
              <a:ext uri="{FF2B5EF4-FFF2-40B4-BE49-F238E27FC236}">
                <a16:creationId xmlns:a16="http://schemas.microsoft.com/office/drawing/2014/main" id="{C555F811-4D43-4EFB-BBF4-6D743C1D82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0375" y="606810"/>
            <a:ext cx="6172200" cy="3394485"/>
          </a:xfrm>
        </p:spPr>
      </p:pic>
      <p:pic>
        <p:nvPicPr>
          <p:cNvPr id="17" name="Picture 16" descr="A screenshot of a cell phone&#10;&#10;Description automatically generated">
            <a:extLst>
              <a:ext uri="{FF2B5EF4-FFF2-40B4-BE49-F238E27FC236}">
                <a16:creationId xmlns:a16="http://schemas.microsoft.com/office/drawing/2014/main" id="{93A0CF7E-A1C1-47D5-8D36-EC32971A7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3341" y="4350328"/>
            <a:ext cx="4966267" cy="2235000"/>
          </a:xfrm>
          <a:prstGeom prst="rect">
            <a:avLst/>
          </a:prstGeom>
        </p:spPr>
      </p:pic>
    </p:spTree>
    <p:extLst>
      <p:ext uri="{BB962C8B-B14F-4D97-AF65-F5344CB8AC3E}">
        <p14:creationId xmlns:p14="http://schemas.microsoft.com/office/powerpoint/2010/main" val="155751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metodologia</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solidFill>
                  <a:schemeClr val="bg2">
                    <a:lumMod val="75000"/>
                  </a:schemeClr>
                </a:solidFill>
              </a:rPr>
              <a:t>medidas | </a:t>
            </a:r>
            <a:r>
              <a:rPr lang="pt-BR" dirty="0"/>
              <a:t>simulação</a:t>
            </a:r>
          </a:p>
        </p:txBody>
      </p:sp>
    </p:spTree>
    <p:extLst>
      <p:ext uri="{BB962C8B-B14F-4D97-AF65-F5344CB8AC3E}">
        <p14:creationId xmlns:p14="http://schemas.microsoft.com/office/powerpoint/2010/main" val="3029400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CCB0BD9-9377-495D-95FF-91D567D91C78}"/>
              </a:ext>
            </a:extLst>
          </p:cNvPr>
          <p:cNvSpPr>
            <a:spLocks noGrp="1"/>
          </p:cNvSpPr>
          <p:nvPr>
            <p:ph type="body" sz="half" idx="11"/>
          </p:nvPr>
        </p:nvSpPr>
        <p:spPr/>
        <p:txBody>
          <a:bodyPr/>
          <a:lstStyle/>
          <a:p>
            <a:r>
              <a:rPr lang="pt-BR" dirty="0"/>
              <a:t>quanto podemos aproveitar?</a:t>
            </a:r>
          </a:p>
          <a:p>
            <a:r>
              <a:rPr lang="pt-BR" dirty="0"/>
              <a:t>como vamos aproveitar?</a:t>
            </a:r>
          </a:p>
          <a:p>
            <a:r>
              <a:rPr lang="pt-BR" dirty="0"/>
              <a:t>qual é o limite de UHs propostas?</a:t>
            </a:r>
          </a:p>
          <a:p>
            <a:r>
              <a:rPr lang="pt-BR" dirty="0"/>
              <a:t>como é feita a escolha?</a:t>
            </a:r>
          </a:p>
        </p:txBody>
      </p:sp>
      <p:sp>
        <p:nvSpPr>
          <p:cNvPr id="2" name="Title 1">
            <a:extLst>
              <a:ext uri="{FF2B5EF4-FFF2-40B4-BE49-F238E27FC236}">
                <a16:creationId xmlns:a16="http://schemas.microsoft.com/office/drawing/2014/main" id="{10AB9EEA-64E5-4BFD-ACE6-4824704EECB0}"/>
              </a:ext>
            </a:extLst>
          </p:cNvPr>
          <p:cNvSpPr>
            <a:spLocks noGrp="1"/>
          </p:cNvSpPr>
          <p:nvPr>
            <p:ph type="title"/>
          </p:nvPr>
        </p:nvSpPr>
        <p:spPr/>
        <p:txBody>
          <a:bodyPr/>
          <a:lstStyle/>
          <a:p>
            <a:r>
              <a:rPr lang="pt-BR" dirty="0"/>
              <a:t>o lote</a:t>
            </a:r>
          </a:p>
        </p:txBody>
      </p:sp>
      <p:sp>
        <p:nvSpPr>
          <p:cNvPr id="11" name="Content Placeholder 10">
            <a:extLst>
              <a:ext uri="{FF2B5EF4-FFF2-40B4-BE49-F238E27FC236}">
                <a16:creationId xmlns:a16="http://schemas.microsoft.com/office/drawing/2014/main" id="{F8ACC34C-C8CA-45C8-962C-C6FE613D4BE5}"/>
              </a:ext>
            </a:extLst>
          </p:cNvPr>
          <p:cNvSpPr>
            <a:spLocks noGrp="1"/>
          </p:cNvSpPr>
          <p:nvPr>
            <p:ph idx="1"/>
          </p:nvPr>
        </p:nvSpPr>
        <p:spPr/>
        <p:txBody>
          <a:bodyPr/>
          <a:lstStyle/>
          <a:p>
            <a:endParaRPr lang="pt-BR"/>
          </a:p>
        </p:txBody>
      </p:sp>
      <p:pic>
        <p:nvPicPr>
          <p:cNvPr id="19" name="Content Placeholder 15">
            <a:extLst>
              <a:ext uri="{FF2B5EF4-FFF2-40B4-BE49-F238E27FC236}">
                <a16:creationId xmlns:a16="http://schemas.microsoft.com/office/drawing/2014/main" id="{438050ED-C98C-46A8-85C3-C259D221A1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5873" y="2420821"/>
            <a:ext cx="3960000" cy="2016357"/>
          </a:xfrm>
          <a:prstGeom prst="rect">
            <a:avLst/>
          </a:prstGeom>
        </p:spPr>
      </p:pic>
    </p:spTree>
    <p:custDataLst>
      <p:tags r:id="rId1"/>
    </p:custDataLst>
    <p:extLst>
      <p:ext uri="{BB962C8B-B14F-4D97-AF65-F5344CB8AC3E}">
        <p14:creationId xmlns:p14="http://schemas.microsoft.com/office/powerpoint/2010/main" val="404492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5">
            <a:extLst>
              <a:ext uri="{FF2B5EF4-FFF2-40B4-BE49-F238E27FC236}">
                <a16:creationId xmlns:a16="http://schemas.microsoft.com/office/drawing/2014/main" id="{6A3D45E5-A343-4ADA-9176-FE0054B604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33800" y="3661902"/>
            <a:ext cx="4320000" cy="2830972"/>
          </a:xfrm>
          <a:prstGeom prst="rect">
            <a:avLst/>
          </a:prstGeom>
        </p:spPr>
      </p:pic>
      <p:pic>
        <p:nvPicPr>
          <p:cNvPr id="6" name="Picture 5">
            <a:extLst>
              <a:ext uri="{FF2B5EF4-FFF2-40B4-BE49-F238E27FC236}">
                <a16:creationId xmlns:a16="http://schemas.microsoft.com/office/drawing/2014/main" id="{7E405A34-B09F-4F81-BCED-BB78D6B806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33800" y="2771130"/>
            <a:ext cx="4320000" cy="3721744"/>
          </a:xfrm>
          <a:prstGeom prst="rect">
            <a:avLst/>
          </a:prstGeom>
        </p:spPr>
      </p:pic>
      <p:pic>
        <p:nvPicPr>
          <p:cNvPr id="9" name="Content Placeholder 15" descr="A picture containing table&#10;&#10;Description automatically generated">
            <a:extLst>
              <a:ext uri="{FF2B5EF4-FFF2-40B4-BE49-F238E27FC236}">
                <a16:creationId xmlns:a16="http://schemas.microsoft.com/office/drawing/2014/main" id="{2AE44431-57D9-412E-8CE0-2E1C7D5002C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33800" y="2116685"/>
            <a:ext cx="4320000" cy="4376189"/>
          </a:xfrm>
          <a:prstGeom prst="rect">
            <a:avLst/>
          </a:prstGeom>
        </p:spPr>
      </p:pic>
      <p:sp>
        <p:nvSpPr>
          <p:cNvPr id="3" name="Title 2">
            <a:extLst>
              <a:ext uri="{FF2B5EF4-FFF2-40B4-BE49-F238E27FC236}">
                <a16:creationId xmlns:a16="http://schemas.microsoft.com/office/drawing/2014/main" id="{7B66910B-5B9A-4ED3-A5CA-41BD11DE13F6}"/>
              </a:ext>
            </a:extLst>
          </p:cNvPr>
          <p:cNvSpPr>
            <a:spLocks noGrp="1"/>
          </p:cNvSpPr>
          <p:nvPr>
            <p:ph type="title"/>
          </p:nvPr>
        </p:nvSpPr>
        <p:spPr/>
        <p:txBody>
          <a:bodyPr anchor="t"/>
          <a:lstStyle/>
          <a:p>
            <a:r>
              <a:rPr lang="pt-BR"/>
              <a:t>quanto podemos aproveitar?</a:t>
            </a:r>
            <a:endParaRPr lang="pt-BR"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43BC64-FD91-4B5C-8DA0-4FA0A1C887E1}"/>
                  </a:ext>
                </a:extLst>
              </p:cNvPr>
              <p:cNvSpPr txBox="1"/>
              <p:nvPr/>
            </p:nvSpPr>
            <p:spPr>
              <a:xfrm>
                <a:off x="838200" y="3562056"/>
                <a:ext cx="560832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𝑃𝑜𝑡𝑒𝑛𝑐𝑖𝑎𝑙</m:t>
                      </m:r>
                      <m:r>
                        <a:rPr lang="pt-BR" sz="2400" b="0" i="1" smtClean="0">
                          <a:latin typeface="Cambria Math" panose="02040503050406030204" pitchFamily="18" charset="0"/>
                        </a:rPr>
                        <m:t> </m:t>
                      </m:r>
                      <m:r>
                        <a:rPr lang="pt-BR" sz="2400" b="0" i="1" smtClean="0">
                          <a:latin typeface="Cambria Math" panose="02040503050406030204" pitchFamily="18" charset="0"/>
                        </a:rPr>
                        <m:t>𝑐𝑜𝑛𝑠𝑡𝑟𝑢𝑡𝑖𝑣𝑜</m:t>
                      </m:r>
                      <m:r>
                        <a:rPr lang="pt-BR" sz="2400" b="0" i="1" smtClean="0">
                          <a:latin typeface="Cambria Math" panose="02040503050406030204" pitchFamily="18" charset="0"/>
                        </a:rPr>
                        <m:t>=</m:t>
                      </m:r>
                      <m:r>
                        <a:rPr lang="pt-BR" sz="2400" b="0" i="1" smtClean="0">
                          <a:latin typeface="Cambria Math" panose="02040503050406030204" pitchFamily="18" charset="0"/>
                        </a:rPr>
                        <m:t>𝐶𝐴</m:t>
                      </m:r>
                      <m:r>
                        <a:rPr lang="pt-BR" sz="2400" b="0" i="1" smtClean="0">
                          <a:latin typeface="Cambria Math" panose="02040503050406030204" pitchFamily="18" charset="0"/>
                        </a:rPr>
                        <m:t> ∗</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𝐴</m:t>
                          </m:r>
                        </m:e>
                        <m:sub>
                          <m:r>
                            <a:rPr lang="pt-BR" sz="2400" b="0" i="1" smtClean="0">
                              <a:latin typeface="Cambria Math" panose="02040503050406030204" pitchFamily="18" charset="0"/>
                            </a:rPr>
                            <m:t>𝑡𝑒𝑟𝑟𝑒𝑛𝑜</m:t>
                          </m:r>
                        </m:sub>
                      </m:sSub>
                    </m:oMath>
                  </m:oMathPara>
                </a14:m>
                <a:endParaRPr lang="pt-BR" sz="2400" dirty="0"/>
              </a:p>
            </p:txBody>
          </p:sp>
        </mc:Choice>
        <mc:Fallback xmlns="">
          <p:sp>
            <p:nvSpPr>
              <p:cNvPr id="11" name="TextBox 10">
                <a:extLst>
                  <a:ext uri="{FF2B5EF4-FFF2-40B4-BE49-F238E27FC236}">
                    <a16:creationId xmlns:a16="http://schemas.microsoft.com/office/drawing/2014/main" id="{9643BC64-FD91-4B5C-8DA0-4FA0A1C887E1}"/>
                  </a:ext>
                </a:extLst>
              </p:cNvPr>
              <p:cNvSpPr txBox="1">
                <a:spLocks noRot="1" noChangeAspect="1" noMove="1" noResize="1" noEditPoints="1" noAdjustHandles="1" noChangeArrowheads="1" noChangeShapeType="1" noTextEdit="1"/>
              </p:cNvSpPr>
              <p:nvPr/>
            </p:nvSpPr>
            <p:spPr>
              <a:xfrm>
                <a:off x="838200" y="3562056"/>
                <a:ext cx="5608320" cy="461665"/>
              </a:xfrm>
              <a:prstGeom prst="rect">
                <a:avLst/>
              </a:prstGeom>
              <a:blipFill>
                <a:blip r:embed="rId7"/>
                <a:stretch>
                  <a:fillRect b="-2632"/>
                </a:stretch>
              </a:blipFill>
            </p:spPr>
            <p:txBody>
              <a:bodyPr/>
              <a:lstStyle/>
              <a:p>
                <a:r>
                  <a:rPr lang="pt-BR">
                    <a:noFill/>
                  </a:rPr>
                  <a:t> </a:t>
                </a:r>
              </a:p>
            </p:txBody>
          </p:sp>
        </mc:Fallback>
      </mc:AlternateContent>
    </p:spTree>
    <p:custDataLst>
      <p:tags r:id="rId1"/>
    </p:custDataLst>
    <p:extLst>
      <p:ext uri="{BB962C8B-B14F-4D97-AF65-F5344CB8AC3E}">
        <p14:creationId xmlns:p14="http://schemas.microsoft.com/office/powerpoint/2010/main" val="70559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66910B-5B9A-4ED3-A5CA-41BD11DE13F6}"/>
              </a:ext>
            </a:extLst>
          </p:cNvPr>
          <p:cNvSpPr>
            <a:spLocks noGrp="1"/>
          </p:cNvSpPr>
          <p:nvPr>
            <p:ph type="title"/>
          </p:nvPr>
        </p:nvSpPr>
        <p:spPr/>
        <p:txBody>
          <a:bodyPr anchor="t"/>
          <a:lstStyle/>
          <a:p>
            <a:r>
              <a:rPr lang="pt-BR" dirty="0"/>
              <a:t>1º parâmetro: CA</a:t>
            </a:r>
          </a:p>
        </p:txBody>
      </p:sp>
      <p:pic>
        <p:nvPicPr>
          <p:cNvPr id="10" name="Content Placeholder 15">
            <a:extLst>
              <a:ext uri="{FF2B5EF4-FFF2-40B4-BE49-F238E27FC236}">
                <a16:creationId xmlns:a16="http://schemas.microsoft.com/office/drawing/2014/main" id="{6A3D45E5-A343-4ADA-9176-FE0054B604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2" y="3661904"/>
            <a:ext cx="4319998" cy="2830971"/>
          </a:xfrm>
          <a:prstGeom prst="rect">
            <a:avLst/>
          </a:prstGeom>
        </p:spPr>
      </p:pic>
      <p:pic>
        <p:nvPicPr>
          <p:cNvPr id="7" name="Content Placeholder 15">
            <a:extLst>
              <a:ext uri="{FF2B5EF4-FFF2-40B4-BE49-F238E27FC236}">
                <a16:creationId xmlns:a16="http://schemas.microsoft.com/office/drawing/2014/main" id="{98F51459-5E31-4C52-8D47-FB7E39A9C6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33800" y="2116685"/>
            <a:ext cx="4320000" cy="4376189"/>
          </a:xfrm>
          <a:prstGeom prst="rect">
            <a:avLst/>
          </a:prstGeom>
        </p:spPr>
      </p:pic>
      <p:sp>
        <p:nvSpPr>
          <p:cNvPr id="2" name="TextBox 1">
            <a:extLst>
              <a:ext uri="{FF2B5EF4-FFF2-40B4-BE49-F238E27FC236}">
                <a16:creationId xmlns:a16="http://schemas.microsoft.com/office/drawing/2014/main" id="{CD591ED2-AC50-44EE-8866-4D7FDEFF2CC4}"/>
              </a:ext>
            </a:extLst>
          </p:cNvPr>
          <p:cNvSpPr txBox="1"/>
          <p:nvPr/>
        </p:nvSpPr>
        <p:spPr>
          <a:xfrm>
            <a:off x="1096250" y="1586222"/>
            <a:ext cx="3803904" cy="523220"/>
          </a:xfrm>
          <a:prstGeom prst="rect">
            <a:avLst/>
          </a:prstGeom>
          <a:noFill/>
        </p:spPr>
        <p:txBody>
          <a:bodyPr wrap="square" rtlCol="0">
            <a:spAutoFit/>
          </a:bodyPr>
          <a:lstStyle/>
          <a:p>
            <a:pPr algn="ctr"/>
            <a:r>
              <a:rPr lang="pt-BR" sz="2800" dirty="0"/>
              <a:t>básico</a:t>
            </a:r>
          </a:p>
        </p:txBody>
      </p:sp>
      <p:sp>
        <p:nvSpPr>
          <p:cNvPr id="8" name="TextBox 7">
            <a:extLst>
              <a:ext uri="{FF2B5EF4-FFF2-40B4-BE49-F238E27FC236}">
                <a16:creationId xmlns:a16="http://schemas.microsoft.com/office/drawing/2014/main" id="{12443139-2191-4DC8-82BF-E16DCE6B1B73}"/>
              </a:ext>
            </a:extLst>
          </p:cNvPr>
          <p:cNvSpPr txBox="1"/>
          <p:nvPr/>
        </p:nvSpPr>
        <p:spPr>
          <a:xfrm>
            <a:off x="7291848" y="1586222"/>
            <a:ext cx="3803904" cy="523220"/>
          </a:xfrm>
          <a:prstGeom prst="rect">
            <a:avLst/>
          </a:prstGeom>
          <a:noFill/>
        </p:spPr>
        <p:txBody>
          <a:bodyPr wrap="square" rtlCol="0">
            <a:spAutoFit/>
          </a:bodyPr>
          <a:lstStyle/>
          <a:p>
            <a:pPr algn="ctr"/>
            <a:r>
              <a:rPr lang="pt-BR" sz="2800" dirty="0"/>
              <a:t>máximo</a:t>
            </a:r>
          </a:p>
        </p:txBody>
      </p:sp>
    </p:spTree>
    <p:extLst>
      <p:ext uri="{BB962C8B-B14F-4D97-AF65-F5344CB8AC3E}">
        <p14:creationId xmlns:p14="http://schemas.microsoft.com/office/powerpoint/2010/main" val="1695154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5">
            <a:extLst>
              <a:ext uri="{FF2B5EF4-FFF2-40B4-BE49-F238E27FC236}">
                <a16:creationId xmlns:a16="http://schemas.microsoft.com/office/drawing/2014/main" id="{8C951748-5A6B-498A-A679-BA407CA567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32212" y="2116685"/>
            <a:ext cx="4395786" cy="4377600"/>
          </a:xfrm>
          <a:prstGeom prst="rect">
            <a:avLst/>
          </a:prstGeom>
        </p:spPr>
      </p:pic>
      <p:sp>
        <p:nvSpPr>
          <p:cNvPr id="2" name="Title 1">
            <a:extLst>
              <a:ext uri="{FF2B5EF4-FFF2-40B4-BE49-F238E27FC236}">
                <a16:creationId xmlns:a16="http://schemas.microsoft.com/office/drawing/2014/main" id="{CA07D021-0103-41D6-BAD6-F9B44BDD30C3}"/>
              </a:ext>
            </a:extLst>
          </p:cNvPr>
          <p:cNvSpPr>
            <a:spLocks noGrp="1"/>
          </p:cNvSpPr>
          <p:nvPr>
            <p:ph type="title"/>
          </p:nvPr>
        </p:nvSpPr>
        <p:spPr/>
        <p:txBody>
          <a:bodyPr>
            <a:normAutofit/>
          </a:bodyPr>
          <a:lstStyle/>
          <a:p>
            <a:r>
              <a:rPr lang="pt-BR"/>
              <a:t>como vamos aproveitar?</a:t>
            </a:r>
            <a:endParaRPr lang="pt-BR" dirty="0"/>
          </a:p>
        </p:txBody>
      </p:sp>
      <p:sp>
        <p:nvSpPr>
          <p:cNvPr id="6" name="Text Placeholder 5">
            <a:extLst>
              <a:ext uri="{FF2B5EF4-FFF2-40B4-BE49-F238E27FC236}">
                <a16:creationId xmlns:a16="http://schemas.microsoft.com/office/drawing/2014/main" id="{3CCB0BD9-9377-495D-95FF-91D567D91C78}"/>
              </a:ext>
            </a:extLst>
          </p:cNvPr>
          <p:cNvSpPr>
            <a:spLocks noGrp="1"/>
          </p:cNvSpPr>
          <p:nvPr>
            <p:ph idx="1"/>
          </p:nvPr>
        </p:nvSpPr>
        <p:spPr>
          <a:xfrm>
            <a:off x="2220686" y="1162975"/>
            <a:ext cx="9133114" cy="5512462"/>
          </a:xfrm>
        </p:spPr>
        <p:txBody>
          <a:bodyPr anchor="ctr">
            <a:normAutofit/>
          </a:bodyPr>
          <a:lstStyle/>
          <a:p>
            <a:pPr marL="342900" indent="-342900">
              <a:buFont typeface="Arial" panose="020B0604020202020204" pitchFamily="34" charset="0"/>
              <a:buChar char="•"/>
            </a:pPr>
            <a:r>
              <a:rPr lang="pt-BR" sz="2400" dirty="0"/>
              <a:t>máximo de HIS</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p:txBody>
      </p:sp>
      <p:graphicFrame>
        <p:nvGraphicFramePr>
          <p:cNvPr id="7" name="Table 23">
            <a:extLst>
              <a:ext uri="{FF2B5EF4-FFF2-40B4-BE49-F238E27FC236}">
                <a16:creationId xmlns:a16="http://schemas.microsoft.com/office/drawing/2014/main" id="{06F0B9E8-C44C-4589-8C19-65EE37ACB5C3}"/>
              </a:ext>
            </a:extLst>
          </p:cNvPr>
          <p:cNvGraphicFramePr>
            <a:graphicFrameLocks noGrp="1"/>
          </p:cNvGraphicFramePr>
          <p:nvPr>
            <p:extLst>
              <p:ext uri="{D42A27DB-BD31-4B8C-83A1-F6EECF244321}">
                <p14:modId xmlns:p14="http://schemas.microsoft.com/office/powerpoint/2010/main" val="2327981893"/>
              </p:ext>
            </p:extLst>
          </p:nvPr>
        </p:nvGraphicFramePr>
        <p:xfrm>
          <a:off x="132554" y="5370990"/>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alto padrão</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HMP</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HIS</a:t>
                      </a:r>
                    </a:p>
                  </a:txBody>
                  <a:tcPr/>
                </a:tc>
                <a:extLst>
                  <a:ext uri="{0D108BD9-81ED-4DB2-BD59-A6C34878D82A}">
                    <a16:rowId xmlns:a16="http://schemas.microsoft.com/office/drawing/2014/main" val="2031903760"/>
                  </a:ext>
                </a:extLst>
              </a:tr>
            </a:tbl>
          </a:graphicData>
        </a:graphic>
      </p:graphicFrame>
    </p:spTree>
    <p:extLst>
      <p:ext uri="{BB962C8B-B14F-4D97-AF65-F5344CB8AC3E}">
        <p14:creationId xmlns:p14="http://schemas.microsoft.com/office/powerpoint/2010/main" val="289211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contextualização</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t>mercado imobiliário </a:t>
            </a:r>
            <a:r>
              <a:rPr lang="pt-BR" dirty="0">
                <a:solidFill>
                  <a:schemeClr val="accent3">
                    <a:lumMod val="75000"/>
                  </a:schemeClr>
                </a:solidFill>
              </a:rPr>
              <a:t>| zeis</a:t>
            </a:r>
          </a:p>
        </p:txBody>
      </p:sp>
    </p:spTree>
    <p:extLst>
      <p:ext uri="{BB962C8B-B14F-4D97-AF65-F5344CB8AC3E}">
        <p14:creationId xmlns:p14="http://schemas.microsoft.com/office/powerpoint/2010/main" val="2047248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83FBD4D0-61E9-4DCE-B2FE-7B9413BCB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212" y="2115274"/>
            <a:ext cx="4442074" cy="4377600"/>
          </a:xfrm>
          <a:prstGeom prst="rect">
            <a:avLst/>
          </a:prstGeom>
        </p:spPr>
      </p:pic>
      <p:sp>
        <p:nvSpPr>
          <p:cNvPr id="2" name="Title 1">
            <a:extLst>
              <a:ext uri="{FF2B5EF4-FFF2-40B4-BE49-F238E27FC236}">
                <a16:creationId xmlns:a16="http://schemas.microsoft.com/office/drawing/2014/main" id="{CA07D021-0103-41D6-BAD6-F9B44BDD30C3}"/>
              </a:ext>
            </a:extLst>
          </p:cNvPr>
          <p:cNvSpPr>
            <a:spLocks noGrp="1"/>
          </p:cNvSpPr>
          <p:nvPr>
            <p:ph type="title"/>
          </p:nvPr>
        </p:nvSpPr>
        <p:spPr/>
        <p:txBody>
          <a:bodyPr>
            <a:normAutofit/>
          </a:bodyPr>
          <a:lstStyle/>
          <a:p>
            <a:r>
              <a:rPr lang="pt-BR"/>
              <a:t>como vamos aproveitar?</a:t>
            </a:r>
            <a:endParaRPr lang="pt-BR" dirty="0"/>
          </a:p>
        </p:txBody>
      </p:sp>
      <p:sp>
        <p:nvSpPr>
          <p:cNvPr id="6" name="Text Placeholder 5">
            <a:extLst>
              <a:ext uri="{FF2B5EF4-FFF2-40B4-BE49-F238E27FC236}">
                <a16:creationId xmlns:a16="http://schemas.microsoft.com/office/drawing/2014/main" id="{3CCB0BD9-9377-495D-95FF-91D567D91C78}"/>
              </a:ext>
            </a:extLst>
          </p:cNvPr>
          <p:cNvSpPr>
            <a:spLocks noGrp="1"/>
          </p:cNvSpPr>
          <p:nvPr>
            <p:ph idx="1"/>
          </p:nvPr>
        </p:nvSpPr>
        <p:spPr>
          <a:xfrm>
            <a:off x="2220686" y="1162975"/>
            <a:ext cx="9133114" cy="5512462"/>
          </a:xfrm>
        </p:spPr>
        <p:txBody>
          <a:bodyPr anchor="ctr">
            <a:normAutofit/>
          </a:bodyPr>
          <a:lstStyle/>
          <a:p>
            <a:pPr marL="342900" indent="-342900">
              <a:buFont typeface="Arial" panose="020B0604020202020204" pitchFamily="34" charset="0"/>
              <a:buChar char="•"/>
            </a:pPr>
            <a:r>
              <a:rPr lang="pt-BR" sz="2400" dirty="0"/>
              <a:t>máximo de HIS</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máximo de HMP</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p:txBody>
      </p:sp>
      <p:graphicFrame>
        <p:nvGraphicFramePr>
          <p:cNvPr id="7" name="Table 23">
            <a:extLst>
              <a:ext uri="{FF2B5EF4-FFF2-40B4-BE49-F238E27FC236}">
                <a16:creationId xmlns:a16="http://schemas.microsoft.com/office/drawing/2014/main" id="{5CC4F322-F0CE-4497-9D4D-5E99029E7137}"/>
              </a:ext>
            </a:extLst>
          </p:cNvPr>
          <p:cNvGraphicFramePr>
            <a:graphicFrameLocks noGrp="1"/>
          </p:cNvGraphicFramePr>
          <p:nvPr>
            <p:extLst>
              <p:ext uri="{D42A27DB-BD31-4B8C-83A1-F6EECF244321}">
                <p14:modId xmlns:p14="http://schemas.microsoft.com/office/powerpoint/2010/main" val="2377075118"/>
              </p:ext>
            </p:extLst>
          </p:nvPr>
        </p:nvGraphicFramePr>
        <p:xfrm>
          <a:off x="132554" y="5370990"/>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alto padrão</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HMP</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HIS</a:t>
                      </a:r>
                    </a:p>
                  </a:txBody>
                  <a:tcPr/>
                </a:tc>
                <a:extLst>
                  <a:ext uri="{0D108BD9-81ED-4DB2-BD59-A6C34878D82A}">
                    <a16:rowId xmlns:a16="http://schemas.microsoft.com/office/drawing/2014/main" val="2031903760"/>
                  </a:ext>
                </a:extLst>
              </a:tr>
            </a:tbl>
          </a:graphicData>
        </a:graphic>
      </p:graphicFrame>
    </p:spTree>
    <p:extLst>
      <p:ext uri="{BB962C8B-B14F-4D97-AF65-F5344CB8AC3E}">
        <p14:creationId xmlns:p14="http://schemas.microsoft.com/office/powerpoint/2010/main" val="3037602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uilding, table&#10;&#10;Description automatically generated">
            <a:extLst>
              <a:ext uri="{FF2B5EF4-FFF2-40B4-BE49-F238E27FC236}">
                <a16:creationId xmlns:a16="http://schemas.microsoft.com/office/drawing/2014/main" id="{7880AB20-AC60-4671-B42E-D2AA17095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212" y="2116685"/>
            <a:ext cx="4442074" cy="4377600"/>
          </a:xfrm>
          <a:prstGeom prst="rect">
            <a:avLst/>
          </a:prstGeom>
        </p:spPr>
      </p:pic>
      <p:sp>
        <p:nvSpPr>
          <p:cNvPr id="2" name="Title 1">
            <a:extLst>
              <a:ext uri="{FF2B5EF4-FFF2-40B4-BE49-F238E27FC236}">
                <a16:creationId xmlns:a16="http://schemas.microsoft.com/office/drawing/2014/main" id="{CA07D021-0103-41D6-BAD6-F9B44BDD30C3}"/>
              </a:ext>
            </a:extLst>
          </p:cNvPr>
          <p:cNvSpPr>
            <a:spLocks noGrp="1"/>
          </p:cNvSpPr>
          <p:nvPr>
            <p:ph type="title"/>
          </p:nvPr>
        </p:nvSpPr>
        <p:spPr/>
        <p:txBody>
          <a:bodyPr>
            <a:normAutofit/>
          </a:bodyPr>
          <a:lstStyle/>
          <a:p>
            <a:r>
              <a:rPr lang="pt-BR"/>
              <a:t>como vamos aproveitar?</a:t>
            </a:r>
            <a:endParaRPr lang="pt-BR" dirty="0"/>
          </a:p>
        </p:txBody>
      </p:sp>
      <p:sp>
        <p:nvSpPr>
          <p:cNvPr id="6" name="Text Placeholder 5">
            <a:extLst>
              <a:ext uri="{FF2B5EF4-FFF2-40B4-BE49-F238E27FC236}">
                <a16:creationId xmlns:a16="http://schemas.microsoft.com/office/drawing/2014/main" id="{3CCB0BD9-9377-495D-95FF-91D567D91C78}"/>
              </a:ext>
            </a:extLst>
          </p:cNvPr>
          <p:cNvSpPr>
            <a:spLocks noGrp="1"/>
          </p:cNvSpPr>
          <p:nvPr>
            <p:ph idx="1"/>
          </p:nvPr>
        </p:nvSpPr>
        <p:spPr>
          <a:xfrm>
            <a:off x="2220686" y="1162975"/>
            <a:ext cx="9133114" cy="5512462"/>
          </a:xfrm>
        </p:spPr>
        <p:txBody>
          <a:bodyPr anchor="ctr">
            <a:normAutofit/>
          </a:bodyPr>
          <a:lstStyle/>
          <a:p>
            <a:pPr marL="342900" indent="-342900">
              <a:buFont typeface="Arial" panose="020B0604020202020204" pitchFamily="34" charset="0"/>
              <a:buChar char="•"/>
            </a:pPr>
            <a:r>
              <a:rPr lang="pt-BR" sz="2400" dirty="0"/>
              <a:t>máximo de HIS</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máximo de HMP</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máximo de alto padrão</a:t>
            </a:r>
          </a:p>
        </p:txBody>
      </p:sp>
      <p:graphicFrame>
        <p:nvGraphicFramePr>
          <p:cNvPr id="7" name="Table 23">
            <a:extLst>
              <a:ext uri="{FF2B5EF4-FFF2-40B4-BE49-F238E27FC236}">
                <a16:creationId xmlns:a16="http://schemas.microsoft.com/office/drawing/2014/main" id="{AF5DE7AD-9631-48FB-8FA8-6EB30C6AFE8D}"/>
              </a:ext>
            </a:extLst>
          </p:cNvPr>
          <p:cNvGraphicFramePr>
            <a:graphicFrameLocks noGrp="1"/>
          </p:cNvGraphicFramePr>
          <p:nvPr>
            <p:extLst>
              <p:ext uri="{D42A27DB-BD31-4B8C-83A1-F6EECF244321}">
                <p14:modId xmlns:p14="http://schemas.microsoft.com/office/powerpoint/2010/main" val="2377075118"/>
              </p:ext>
            </p:extLst>
          </p:nvPr>
        </p:nvGraphicFramePr>
        <p:xfrm>
          <a:off x="132554" y="5370990"/>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alto padrão</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HMP</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HIS</a:t>
                      </a:r>
                    </a:p>
                  </a:txBody>
                  <a:tcPr/>
                </a:tc>
                <a:extLst>
                  <a:ext uri="{0D108BD9-81ED-4DB2-BD59-A6C34878D82A}">
                    <a16:rowId xmlns:a16="http://schemas.microsoft.com/office/drawing/2014/main" val="2031903760"/>
                  </a:ext>
                </a:extLst>
              </a:tr>
            </a:tbl>
          </a:graphicData>
        </a:graphic>
      </p:graphicFrame>
    </p:spTree>
    <p:extLst>
      <p:ext uri="{BB962C8B-B14F-4D97-AF65-F5344CB8AC3E}">
        <p14:creationId xmlns:p14="http://schemas.microsoft.com/office/powerpoint/2010/main" val="2703331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E2A7363-11C1-4B27-B1DB-C0EA96F3E25E}"/>
              </a:ext>
            </a:extLst>
          </p:cNvPr>
          <p:cNvSpPr txBox="1"/>
          <p:nvPr/>
        </p:nvSpPr>
        <p:spPr>
          <a:xfrm>
            <a:off x="1271472" y="1179822"/>
            <a:ext cx="3453455" cy="523220"/>
          </a:xfrm>
          <a:prstGeom prst="rect">
            <a:avLst/>
          </a:prstGeom>
          <a:noFill/>
        </p:spPr>
        <p:txBody>
          <a:bodyPr wrap="square" rtlCol="0">
            <a:spAutoFit/>
          </a:bodyPr>
          <a:lstStyle/>
          <a:p>
            <a:pPr algn="ctr"/>
            <a:r>
              <a:rPr lang="pt-BR" sz="2800" dirty="0"/>
              <a:t>máx. HIS</a:t>
            </a:r>
          </a:p>
        </p:txBody>
      </p:sp>
      <p:sp>
        <p:nvSpPr>
          <p:cNvPr id="12" name="TextBox 11">
            <a:extLst>
              <a:ext uri="{FF2B5EF4-FFF2-40B4-BE49-F238E27FC236}">
                <a16:creationId xmlns:a16="http://schemas.microsoft.com/office/drawing/2014/main" id="{5E828DB7-1624-42F1-B4D4-30B2F240D741}"/>
              </a:ext>
            </a:extLst>
          </p:cNvPr>
          <p:cNvSpPr txBox="1"/>
          <p:nvPr/>
        </p:nvSpPr>
        <p:spPr>
          <a:xfrm>
            <a:off x="7575226" y="1179822"/>
            <a:ext cx="3453453" cy="523220"/>
          </a:xfrm>
          <a:prstGeom prst="rect">
            <a:avLst/>
          </a:prstGeom>
          <a:noFill/>
        </p:spPr>
        <p:txBody>
          <a:bodyPr wrap="square" rtlCol="0">
            <a:spAutoFit/>
          </a:bodyPr>
          <a:lstStyle/>
          <a:p>
            <a:pPr algn="ctr"/>
            <a:r>
              <a:rPr lang="pt-BR" sz="2800" dirty="0"/>
              <a:t>máx. alto padrão</a:t>
            </a:r>
          </a:p>
        </p:txBody>
      </p:sp>
      <p:sp>
        <p:nvSpPr>
          <p:cNvPr id="13" name="TextBox 12">
            <a:extLst>
              <a:ext uri="{FF2B5EF4-FFF2-40B4-BE49-F238E27FC236}">
                <a16:creationId xmlns:a16="http://schemas.microsoft.com/office/drawing/2014/main" id="{FA5868B6-44BB-4182-ADD8-677ACC32FC45}"/>
              </a:ext>
            </a:extLst>
          </p:cNvPr>
          <p:cNvSpPr txBox="1"/>
          <p:nvPr/>
        </p:nvSpPr>
        <p:spPr>
          <a:xfrm>
            <a:off x="4369274" y="1179822"/>
            <a:ext cx="3453452" cy="523220"/>
          </a:xfrm>
          <a:prstGeom prst="rect">
            <a:avLst/>
          </a:prstGeom>
          <a:noFill/>
        </p:spPr>
        <p:txBody>
          <a:bodyPr wrap="square" rtlCol="0">
            <a:spAutoFit/>
          </a:bodyPr>
          <a:lstStyle/>
          <a:p>
            <a:pPr algn="ctr"/>
            <a:r>
              <a:rPr lang="pt-BR" sz="2800" dirty="0"/>
              <a:t>máx. HMP</a:t>
            </a:r>
          </a:p>
        </p:txBody>
      </p:sp>
      <p:sp>
        <p:nvSpPr>
          <p:cNvPr id="14" name="Title 2">
            <a:extLst>
              <a:ext uri="{FF2B5EF4-FFF2-40B4-BE49-F238E27FC236}">
                <a16:creationId xmlns:a16="http://schemas.microsoft.com/office/drawing/2014/main" id="{51F072DB-B0EF-4D4C-BD16-4AFB8B29704B}"/>
              </a:ext>
            </a:extLst>
          </p:cNvPr>
          <p:cNvSpPr txBox="1">
            <a:spLocks noGrp="1"/>
          </p:cNvSpPr>
          <p:nvPr>
            <p:ph type="title"/>
          </p:nvPr>
        </p:nvSpPr>
        <p:spPr>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pt-BR" sz="4400" dirty="0"/>
              <a:t>2º parâmetro: % de cada tipo </a:t>
            </a:r>
          </a:p>
        </p:txBody>
      </p:sp>
      <p:pic>
        <p:nvPicPr>
          <p:cNvPr id="6" name="Picture 5" descr="A picture containing table, stool, ottoman, drawing&#10;&#10;Description automatically generated">
            <a:extLst>
              <a:ext uri="{FF2B5EF4-FFF2-40B4-BE49-F238E27FC236}">
                <a16:creationId xmlns:a16="http://schemas.microsoft.com/office/drawing/2014/main" id="{B9F745CC-EC9E-4B23-BE68-4AFFF8DAB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346" y="2109442"/>
            <a:ext cx="2604969" cy="3944573"/>
          </a:xfrm>
          <a:prstGeom prst="rect">
            <a:avLst/>
          </a:prstGeom>
        </p:spPr>
      </p:pic>
      <p:pic>
        <p:nvPicPr>
          <p:cNvPr id="17" name="Picture 16" descr="A picture containing drawing, table&#10;&#10;Description automatically generated">
            <a:extLst>
              <a:ext uri="{FF2B5EF4-FFF2-40B4-BE49-F238E27FC236}">
                <a16:creationId xmlns:a16="http://schemas.microsoft.com/office/drawing/2014/main" id="{3A69FFFD-2917-42C4-9DBC-08587EF25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7861" y="2108929"/>
            <a:ext cx="2605647" cy="3945600"/>
          </a:xfrm>
          <a:prstGeom prst="rect">
            <a:avLst/>
          </a:prstGeom>
        </p:spPr>
      </p:pic>
      <p:pic>
        <p:nvPicPr>
          <p:cNvPr id="15" name="Picture 14" descr="A picture containing table, drawing, game&#10;&#10;Description automatically generated">
            <a:extLst>
              <a:ext uri="{FF2B5EF4-FFF2-40B4-BE49-F238E27FC236}">
                <a16:creationId xmlns:a16="http://schemas.microsoft.com/office/drawing/2014/main" id="{08307678-F07D-412B-AFC7-B187342A55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5377" y="2116685"/>
            <a:ext cx="2605647" cy="3945600"/>
          </a:xfrm>
          <a:prstGeom prst="rect">
            <a:avLst/>
          </a:prstGeom>
        </p:spPr>
      </p:pic>
      <p:graphicFrame>
        <p:nvGraphicFramePr>
          <p:cNvPr id="10" name="Table 23">
            <a:extLst>
              <a:ext uri="{FF2B5EF4-FFF2-40B4-BE49-F238E27FC236}">
                <a16:creationId xmlns:a16="http://schemas.microsoft.com/office/drawing/2014/main" id="{571C5EFC-38E9-4A70-B32A-BA9C4F0A4CCE}"/>
              </a:ext>
            </a:extLst>
          </p:cNvPr>
          <p:cNvGraphicFramePr>
            <a:graphicFrameLocks noGrp="1"/>
          </p:cNvGraphicFramePr>
          <p:nvPr>
            <p:extLst>
              <p:ext uri="{D42A27DB-BD31-4B8C-83A1-F6EECF244321}">
                <p14:modId xmlns:p14="http://schemas.microsoft.com/office/powerpoint/2010/main" val="2377075118"/>
              </p:ext>
            </p:extLst>
          </p:nvPr>
        </p:nvGraphicFramePr>
        <p:xfrm>
          <a:off x="132554" y="5370990"/>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alto padrão</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HMP</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HIS</a:t>
                      </a:r>
                    </a:p>
                  </a:txBody>
                  <a:tcPr/>
                </a:tc>
                <a:extLst>
                  <a:ext uri="{0D108BD9-81ED-4DB2-BD59-A6C34878D82A}">
                    <a16:rowId xmlns:a16="http://schemas.microsoft.com/office/drawing/2014/main" val="2031903760"/>
                  </a:ext>
                </a:extLst>
              </a:tr>
            </a:tbl>
          </a:graphicData>
        </a:graphic>
      </p:graphicFrame>
    </p:spTree>
    <p:extLst>
      <p:ext uri="{BB962C8B-B14F-4D97-AF65-F5344CB8AC3E}">
        <p14:creationId xmlns:p14="http://schemas.microsoft.com/office/powerpoint/2010/main" val="2280766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355E16-2CF1-4EED-81D6-21E8E6FCE89A}"/>
              </a:ext>
            </a:extLst>
          </p:cNvPr>
          <p:cNvSpPr>
            <a:spLocks noGrp="1"/>
          </p:cNvSpPr>
          <p:nvPr>
            <p:ph type="title"/>
          </p:nvPr>
        </p:nvSpPr>
        <p:spPr/>
        <p:txBody>
          <a:bodyPr>
            <a:normAutofit/>
          </a:bodyPr>
          <a:lstStyle/>
          <a:p>
            <a:r>
              <a:rPr lang="pt-BR" dirty="0"/>
              <a:t>cenários</a:t>
            </a:r>
          </a:p>
        </p:txBody>
      </p:sp>
      <p:pic>
        <p:nvPicPr>
          <p:cNvPr id="8" name="Content Placeholder 15">
            <a:extLst>
              <a:ext uri="{FF2B5EF4-FFF2-40B4-BE49-F238E27FC236}">
                <a16:creationId xmlns:a16="http://schemas.microsoft.com/office/drawing/2014/main" id="{8C951748-5A6B-498A-A679-BA407CA567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78021" y="2116685"/>
            <a:ext cx="1421511" cy="1440000"/>
          </a:xfrm>
          <a:prstGeom prst="rect">
            <a:avLst/>
          </a:prstGeom>
        </p:spPr>
      </p:pic>
      <p:pic>
        <p:nvPicPr>
          <p:cNvPr id="9" name="Content Placeholder 15">
            <a:extLst>
              <a:ext uri="{FF2B5EF4-FFF2-40B4-BE49-F238E27FC236}">
                <a16:creationId xmlns:a16="http://schemas.microsoft.com/office/drawing/2014/main" id="{7D985C90-E13E-4749-ACD1-6AA13027DD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75820" y="2116685"/>
            <a:ext cx="1421510" cy="1440000"/>
          </a:xfrm>
          <a:prstGeom prst="rect">
            <a:avLst/>
          </a:prstGeom>
        </p:spPr>
      </p:pic>
      <p:pic>
        <p:nvPicPr>
          <p:cNvPr id="10" name="Content Placeholder 15">
            <a:extLst>
              <a:ext uri="{FF2B5EF4-FFF2-40B4-BE49-F238E27FC236}">
                <a16:creationId xmlns:a16="http://schemas.microsoft.com/office/drawing/2014/main" id="{2BD48131-B31B-4683-B8C9-9FD33469CE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268969" y="2116685"/>
            <a:ext cx="1421510" cy="1440000"/>
          </a:xfrm>
          <a:prstGeom prst="rect">
            <a:avLst/>
          </a:prstGeom>
        </p:spPr>
      </p:pic>
      <p:sp>
        <p:nvSpPr>
          <p:cNvPr id="11" name="TextBox 10">
            <a:extLst>
              <a:ext uri="{FF2B5EF4-FFF2-40B4-BE49-F238E27FC236}">
                <a16:creationId xmlns:a16="http://schemas.microsoft.com/office/drawing/2014/main" id="{7E2A7363-11C1-4B27-B1DB-C0EA96F3E25E}"/>
              </a:ext>
            </a:extLst>
          </p:cNvPr>
          <p:cNvSpPr txBox="1"/>
          <p:nvPr/>
        </p:nvSpPr>
        <p:spPr>
          <a:xfrm>
            <a:off x="1982075" y="1648444"/>
            <a:ext cx="3803904" cy="523220"/>
          </a:xfrm>
          <a:prstGeom prst="rect">
            <a:avLst/>
          </a:prstGeom>
          <a:noFill/>
        </p:spPr>
        <p:txBody>
          <a:bodyPr wrap="square" rtlCol="0">
            <a:spAutoFit/>
          </a:bodyPr>
          <a:lstStyle/>
          <a:p>
            <a:pPr algn="ctr"/>
            <a:r>
              <a:rPr lang="pt-BR" sz="2800" dirty="0"/>
              <a:t>máx. HIS</a:t>
            </a:r>
          </a:p>
        </p:txBody>
      </p:sp>
      <p:sp>
        <p:nvSpPr>
          <p:cNvPr id="12" name="TextBox 11">
            <a:extLst>
              <a:ext uri="{FF2B5EF4-FFF2-40B4-BE49-F238E27FC236}">
                <a16:creationId xmlns:a16="http://schemas.microsoft.com/office/drawing/2014/main" id="{5E828DB7-1624-42F1-B4D4-30B2F240D741}"/>
              </a:ext>
            </a:extLst>
          </p:cNvPr>
          <p:cNvSpPr txBox="1"/>
          <p:nvPr/>
        </p:nvSpPr>
        <p:spPr>
          <a:xfrm>
            <a:off x="8082423" y="1586222"/>
            <a:ext cx="3803904" cy="523220"/>
          </a:xfrm>
          <a:prstGeom prst="rect">
            <a:avLst/>
          </a:prstGeom>
          <a:noFill/>
        </p:spPr>
        <p:txBody>
          <a:bodyPr wrap="square" rtlCol="0">
            <a:spAutoFit/>
          </a:bodyPr>
          <a:lstStyle/>
          <a:p>
            <a:pPr algn="ctr"/>
            <a:r>
              <a:rPr lang="pt-BR" sz="2800" dirty="0"/>
              <a:t>máx. alto padrão</a:t>
            </a:r>
          </a:p>
        </p:txBody>
      </p:sp>
      <p:sp>
        <p:nvSpPr>
          <p:cNvPr id="13" name="TextBox 12">
            <a:extLst>
              <a:ext uri="{FF2B5EF4-FFF2-40B4-BE49-F238E27FC236}">
                <a16:creationId xmlns:a16="http://schemas.microsoft.com/office/drawing/2014/main" id="{FA5868B6-44BB-4182-ADD8-677ACC32FC45}"/>
              </a:ext>
            </a:extLst>
          </p:cNvPr>
          <p:cNvSpPr txBox="1"/>
          <p:nvPr/>
        </p:nvSpPr>
        <p:spPr>
          <a:xfrm>
            <a:off x="4984623" y="1593465"/>
            <a:ext cx="3803904" cy="523220"/>
          </a:xfrm>
          <a:prstGeom prst="rect">
            <a:avLst/>
          </a:prstGeom>
          <a:noFill/>
        </p:spPr>
        <p:txBody>
          <a:bodyPr wrap="square" rtlCol="0">
            <a:spAutoFit/>
          </a:bodyPr>
          <a:lstStyle/>
          <a:p>
            <a:pPr algn="ctr"/>
            <a:r>
              <a:rPr lang="pt-BR" sz="2800" dirty="0"/>
              <a:t>máx. HMP</a:t>
            </a:r>
          </a:p>
        </p:txBody>
      </p:sp>
      <p:pic>
        <p:nvPicPr>
          <p:cNvPr id="14" name="Content Placeholder 15">
            <a:extLst>
              <a:ext uri="{FF2B5EF4-FFF2-40B4-BE49-F238E27FC236}">
                <a16:creationId xmlns:a16="http://schemas.microsoft.com/office/drawing/2014/main" id="{5ACF4473-A3EE-4553-8E74-2ED6A19D4D1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90602" y="3814304"/>
            <a:ext cx="1422000" cy="931862"/>
          </a:xfrm>
          <a:prstGeom prst="rect">
            <a:avLst/>
          </a:prstGeom>
        </p:spPr>
      </p:pic>
      <p:pic>
        <p:nvPicPr>
          <p:cNvPr id="15" name="Content Placeholder 15">
            <a:extLst>
              <a:ext uri="{FF2B5EF4-FFF2-40B4-BE49-F238E27FC236}">
                <a16:creationId xmlns:a16="http://schemas.microsoft.com/office/drawing/2014/main" id="{DB053CE8-43EA-4CC6-B56D-24E3A315D04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90602" y="5030198"/>
            <a:ext cx="1422000" cy="1440496"/>
          </a:xfrm>
          <a:prstGeom prst="rect">
            <a:avLst/>
          </a:prstGeom>
        </p:spPr>
      </p:pic>
      <p:sp>
        <p:nvSpPr>
          <p:cNvPr id="16" name="TextBox 15">
            <a:extLst>
              <a:ext uri="{FF2B5EF4-FFF2-40B4-BE49-F238E27FC236}">
                <a16:creationId xmlns:a16="http://schemas.microsoft.com/office/drawing/2014/main" id="{5197DD8B-3CDC-4A63-967E-FE711FD5C8C2}"/>
              </a:ext>
            </a:extLst>
          </p:cNvPr>
          <p:cNvSpPr txBox="1"/>
          <p:nvPr/>
        </p:nvSpPr>
        <p:spPr>
          <a:xfrm rot="16200000">
            <a:off x="-169717" y="3803184"/>
            <a:ext cx="1263068" cy="954107"/>
          </a:xfrm>
          <a:prstGeom prst="rect">
            <a:avLst/>
          </a:prstGeom>
          <a:noFill/>
        </p:spPr>
        <p:txBody>
          <a:bodyPr wrap="square" rtlCol="0">
            <a:spAutoFit/>
          </a:bodyPr>
          <a:lstStyle/>
          <a:p>
            <a:pPr algn="ctr"/>
            <a:r>
              <a:rPr lang="pt-BR" sz="2800" dirty="0"/>
              <a:t>CA básico</a:t>
            </a:r>
          </a:p>
        </p:txBody>
      </p:sp>
      <p:sp>
        <p:nvSpPr>
          <p:cNvPr id="17" name="TextBox 16">
            <a:extLst>
              <a:ext uri="{FF2B5EF4-FFF2-40B4-BE49-F238E27FC236}">
                <a16:creationId xmlns:a16="http://schemas.microsoft.com/office/drawing/2014/main" id="{E9266C95-BF54-4FDF-A7E4-E0251A2A27AA}"/>
              </a:ext>
            </a:extLst>
          </p:cNvPr>
          <p:cNvSpPr txBox="1"/>
          <p:nvPr/>
        </p:nvSpPr>
        <p:spPr>
          <a:xfrm rot="16200000">
            <a:off x="-243193" y="5273393"/>
            <a:ext cx="1440496" cy="954107"/>
          </a:xfrm>
          <a:prstGeom prst="rect">
            <a:avLst/>
          </a:prstGeom>
          <a:noFill/>
        </p:spPr>
        <p:txBody>
          <a:bodyPr wrap="square" rtlCol="0">
            <a:spAutoFit/>
          </a:bodyPr>
          <a:lstStyle/>
          <a:p>
            <a:pPr algn="ctr"/>
            <a:r>
              <a:rPr lang="pt-BR" sz="2800" dirty="0"/>
              <a:t>CA máximo</a:t>
            </a:r>
          </a:p>
        </p:txBody>
      </p:sp>
      <p:sp>
        <p:nvSpPr>
          <p:cNvPr id="2" name="TextBox 1">
            <a:extLst>
              <a:ext uri="{FF2B5EF4-FFF2-40B4-BE49-F238E27FC236}">
                <a16:creationId xmlns:a16="http://schemas.microsoft.com/office/drawing/2014/main" id="{2CB84210-E2C9-45A0-AC65-F084206CC581}"/>
              </a:ext>
            </a:extLst>
          </p:cNvPr>
          <p:cNvSpPr txBox="1"/>
          <p:nvPr/>
        </p:nvSpPr>
        <p:spPr>
          <a:xfrm>
            <a:off x="3078022" y="4049402"/>
            <a:ext cx="1421510" cy="646331"/>
          </a:xfrm>
          <a:prstGeom prst="rect">
            <a:avLst/>
          </a:prstGeom>
          <a:solidFill>
            <a:schemeClr val="bg1">
              <a:lumMod val="95000"/>
            </a:schemeClr>
          </a:solidFill>
        </p:spPr>
        <p:txBody>
          <a:bodyPr wrap="square" rtlCol="0">
            <a:spAutoFit/>
          </a:bodyPr>
          <a:lstStyle/>
          <a:p>
            <a:pPr algn="ctr"/>
            <a:r>
              <a:rPr lang="pt-BR" sz="3600" dirty="0"/>
              <a:t>1</a:t>
            </a:r>
          </a:p>
        </p:txBody>
      </p:sp>
      <p:sp>
        <p:nvSpPr>
          <p:cNvPr id="18" name="TextBox 17">
            <a:extLst>
              <a:ext uri="{FF2B5EF4-FFF2-40B4-BE49-F238E27FC236}">
                <a16:creationId xmlns:a16="http://schemas.microsoft.com/office/drawing/2014/main" id="{9E6FFDC3-F288-4550-8B2F-CDC26CA2A7E6}"/>
              </a:ext>
            </a:extLst>
          </p:cNvPr>
          <p:cNvSpPr txBox="1"/>
          <p:nvPr/>
        </p:nvSpPr>
        <p:spPr>
          <a:xfrm>
            <a:off x="3078021" y="5519613"/>
            <a:ext cx="1421510" cy="646331"/>
          </a:xfrm>
          <a:prstGeom prst="rect">
            <a:avLst/>
          </a:prstGeom>
          <a:solidFill>
            <a:schemeClr val="bg1">
              <a:lumMod val="95000"/>
            </a:schemeClr>
          </a:solidFill>
        </p:spPr>
        <p:txBody>
          <a:bodyPr wrap="square" rtlCol="0">
            <a:spAutoFit/>
          </a:bodyPr>
          <a:lstStyle/>
          <a:p>
            <a:pPr algn="ctr"/>
            <a:r>
              <a:rPr lang="pt-BR" sz="3600" dirty="0"/>
              <a:t>2</a:t>
            </a:r>
          </a:p>
        </p:txBody>
      </p:sp>
      <p:sp>
        <p:nvSpPr>
          <p:cNvPr id="20" name="TextBox 19">
            <a:extLst>
              <a:ext uri="{FF2B5EF4-FFF2-40B4-BE49-F238E27FC236}">
                <a16:creationId xmlns:a16="http://schemas.microsoft.com/office/drawing/2014/main" id="{0D269C73-C9AB-4907-8DB8-EF2B1800F319}"/>
              </a:ext>
            </a:extLst>
          </p:cNvPr>
          <p:cNvSpPr txBox="1"/>
          <p:nvPr/>
        </p:nvSpPr>
        <p:spPr>
          <a:xfrm>
            <a:off x="6175821" y="4049402"/>
            <a:ext cx="1421510" cy="646331"/>
          </a:xfrm>
          <a:prstGeom prst="rect">
            <a:avLst/>
          </a:prstGeom>
          <a:solidFill>
            <a:schemeClr val="bg1">
              <a:lumMod val="95000"/>
            </a:schemeClr>
          </a:solidFill>
        </p:spPr>
        <p:txBody>
          <a:bodyPr wrap="square" rtlCol="0">
            <a:spAutoFit/>
          </a:bodyPr>
          <a:lstStyle/>
          <a:p>
            <a:pPr algn="ctr"/>
            <a:r>
              <a:rPr lang="pt-BR" sz="3600" dirty="0"/>
              <a:t>3</a:t>
            </a:r>
          </a:p>
        </p:txBody>
      </p:sp>
      <p:sp>
        <p:nvSpPr>
          <p:cNvPr id="21" name="TextBox 20">
            <a:extLst>
              <a:ext uri="{FF2B5EF4-FFF2-40B4-BE49-F238E27FC236}">
                <a16:creationId xmlns:a16="http://schemas.microsoft.com/office/drawing/2014/main" id="{F3AAA819-0FDA-41CA-AA0C-CA454368F30A}"/>
              </a:ext>
            </a:extLst>
          </p:cNvPr>
          <p:cNvSpPr txBox="1"/>
          <p:nvPr/>
        </p:nvSpPr>
        <p:spPr>
          <a:xfrm>
            <a:off x="6175820" y="5519613"/>
            <a:ext cx="1421510" cy="646331"/>
          </a:xfrm>
          <a:prstGeom prst="rect">
            <a:avLst/>
          </a:prstGeom>
          <a:solidFill>
            <a:schemeClr val="bg1">
              <a:lumMod val="95000"/>
            </a:schemeClr>
          </a:solidFill>
        </p:spPr>
        <p:txBody>
          <a:bodyPr wrap="square" rtlCol="0">
            <a:spAutoFit/>
          </a:bodyPr>
          <a:lstStyle/>
          <a:p>
            <a:pPr algn="ctr"/>
            <a:r>
              <a:rPr lang="pt-BR" sz="3600" dirty="0"/>
              <a:t>4</a:t>
            </a:r>
          </a:p>
        </p:txBody>
      </p:sp>
      <p:sp>
        <p:nvSpPr>
          <p:cNvPr id="22" name="TextBox 21">
            <a:extLst>
              <a:ext uri="{FF2B5EF4-FFF2-40B4-BE49-F238E27FC236}">
                <a16:creationId xmlns:a16="http://schemas.microsoft.com/office/drawing/2014/main" id="{079BEABD-A48F-4ACE-9D8D-82368636D523}"/>
              </a:ext>
            </a:extLst>
          </p:cNvPr>
          <p:cNvSpPr txBox="1"/>
          <p:nvPr/>
        </p:nvSpPr>
        <p:spPr>
          <a:xfrm>
            <a:off x="9268970" y="4049402"/>
            <a:ext cx="1421510" cy="646331"/>
          </a:xfrm>
          <a:prstGeom prst="rect">
            <a:avLst/>
          </a:prstGeom>
          <a:solidFill>
            <a:schemeClr val="bg1">
              <a:lumMod val="95000"/>
            </a:schemeClr>
          </a:solidFill>
        </p:spPr>
        <p:txBody>
          <a:bodyPr wrap="square" rtlCol="0">
            <a:spAutoFit/>
          </a:bodyPr>
          <a:lstStyle/>
          <a:p>
            <a:pPr algn="ctr"/>
            <a:r>
              <a:rPr lang="pt-BR" sz="3600" dirty="0"/>
              <a:t>5</a:t>
            </a:r>
          </a:p>
        </p:txBody>
      </p:sp>
      <p:sp>
        <p:nvSpPr>
          <p:cNvPr id="23" name="TextBox 22">
            <a:extLst>
              <a:ext uri="{FF2B5EF4-FFF2-40B4-BE49-F238E27FC236}">
                <a16:creationId xmlns:a16="http://schemas.microsoft.com/office/drawing/2014/main" id="{6FD32B4F-6125-49FF-8EDE-2405C693F71A}"/>
              </a:ext>
            </a:extLst>
          </p:cNvPr>
          <p:cNvSpPr txBox="1"/>
          <p:nvPr/>
        </p:nvSpPr>
        <p:spPr>
          <a:xfrm>
            <a:off x="9268969" y="5519613"/>
            <a:ext cx="1421510" cy="646331"/>
          </a:xfrm>
          <a:prstGeom prst="rect">
            <a:avLst/>
          </a:prstGeom>
          <a:solidFill>
            <a:schemeClr val="bg1">
              <a:lumMod val="95000"/>
            </a:schemeClr>
          </a:solidFill>
        </p:spPr>
        <p:txBody>
          <a:bodyPr wrap="square" rtlCol="0">
            <a:spAutoFit/>
          </a:bodyPr>
          <a:lstStyle/>
          <a:p>
            <a:pPr algn="ctr"/>
            <a:r>
              <a:rPr lang="pt-BR" sz="3600" dirty="0"/>
              <a:t>6</a:t>
            </a:r>
          </a:p>
        </p:txBody>
      </p:sp>
      <p:graphicFrame>
        <p:nvGraphicFramePr>
          <p:cNvPr id="19" name="Table 23">
            <a:extLst>
              <a:ext uri="{FF2B5EF4-FFF2-40B4-BE49-F238E27FC236}">
                <a16:creationId xmlns:a16="http://schemas.microsoft.com/office/drawing/2014/main" id="{EF4A357C-0109-4BD3-B817-E700835ADFA4}"/>
              </a:ext>
            </a:extLst>
          </p:cNvPr>
          <p:cNvGraphicFramePr>
            <a:graphicFrameLocks noGrp="1"/>
          </p:cNvGraphicFramePr>
          <p:nvPr>
            <p:extLst>
              <p:ext uri="{D42A27DB-BD31-4B8C-83A1-F6EECF244321}">
                <p14:modId xmlns:p14="http://schemas.microsoft.com/office/powerpoint/2010/main" val="1243788286"/>
              </p:ext>
            </p:extLst>
          </p:nvPr>
        </p:nvGraphicFramePr>
        <p:xfrm>
          <a:off x="990602" y="2150885"/>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alto padrão</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HMP</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HIS</a:t>
                      </a:r>
                    </a:p>
                  </a:txBody>
                  <a:tcPr/>
                </a:tc>
                <a:extLst>
                  <a:ext uri="{0D108BD9-81ED-4DB2-BD59-A6C34878D82A}">
                    <a16:rowId xmlns:a16="http://schemas.microsoft.com/office/drawing/2014/main" val="2031903760"/>
                  </a:ext>
                </a:extLst>
              </a:tr>
            </a:tbl>
          </a:graphicData>
        </a:graphic>
      </p:graphicFrame>
    </p:spTree>
    <p:extLst>
      <p:ext uri="{BB962C8B-B14F-4D97-AF65-F5344CB8AC3E}">
        <p14:creationId xmlns:p14="http://schemas.microsoft.com/office/powerpoint/2010/main" val="1851073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56D57DC-829D-4551-9789-B571DEC356C9}"/>
              </a:ext>
            </a:extLst>
          </p:cNvPr>
          <p:cNvSpPr txBox="1"/>
          <p:nvPr/>
        </p:nvSpPr>
        <p:spPr>
          <a:xfrm>
            <a:off x="1045708" y="2134886"/>
            <a:ext cx="1263068" cy="954107"/>
          </a:xfrm>
          <a:prstGeom prst="rect">
            <a:avLst/>
          </a:prstGeom>
          <a:noFill/>
        </p:spPr>
        <p:txBody>
          <a:bodyPr wrap="square" rtlCol="0">
            <a:spAutoFit/>
          </a:bodyPr>
          <a:lstStyle/>
          <a:p>
            <a:pPr algn="r"/>
            <a:r>
              <a:rPr lang="pt-BR" sz="2800" dirty="0"/>
              <a:t>CA básico</a:t>
            </a:r>
          </a:p>
        </p:txBody>
      </p:sp>
      <p:sp>
        <p:nvSpPr>
          <p:cNvPr id="12" name="TextBox 11">
            <a:extLst>
              <a:ext uri="{FF2B5EF4-FFF2-40B4-BE49-F238E27FC236}">
                <a16:creationId xmlns:a16="http://schemas.microsoft.com/office/drawing/2014/main" id="{C9651798-4C9E-461E-81CA-752961330C63}"/>
              </a:ext>
            </a:extLst>
          </p:cNvPr>
          <p:cNvSpPr txBox="1"/>
          <p:nvPr/>
        </p:nvSpPr>
        <p:spPr>
          <a:xfrm>
            <a:off x="868280" y="3285204"/>
            <a:ext cx="1440496" cy="954107"/>
          </a:xfrm>
          <a:prstGeom prst="rect">
            <a:avLst/>
          </a:prstGeom>
          <a:noFill/>
        </p:spPr>
        <p:txBody>
          <a:bodyPr wrap="square" rtlCol="0">
            <a:spAutoFit/>
          </a:bodyPr>
          <a:lstStyle/>
          <a:p>
            <a:pPr algn="r"/>
            <a:r>
              <a:rPr lang="pt-BR" sz="2800" dirty="0"/>
              <a:t>CA máximo</a:t>
            </a:r>
          </a:p>
        </p:txBody>
      </p:sp>
      <p:pic>
        <p:nvPicPr>
          <p:cNvPr id="13" name="Content Placeholder 15">
            <a:extLst>
              <a:ext uri="{FF2B5EF4-FFF2-40B4-BE49-F238E27FC236}">
                <a16:creationId xmlns:a16="http://schemas.microsoft.com/office/drawing/2014/main" id="{25229224-00A6-4B29-B8A6-A490A06E9C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97171" y="2258067"/>
            <a:ext cx="1080000" cy="707744"/>
          </a:xfrm>
          <a:prstGeom prst="rect">
            <a:avLst/>
          </a:prstGeom>
        </p:spPr>
      </p:pic>
      <p:pic>
        <p:nvPicPr>
          <p:cNvPr id="14" name="Content Placeholder 15">
            <a:extLst>
              <a:ext uri="{FF2B5EF4-FFF2-40B4-BE49-F238E27FC236}">
                <a16:creationId xmlns:a16="http://schemas.microsoft.com/office/drawing/2014/main" id="{7AC3E5DA-A31B-413E-AAD5-ACEDF0C93D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97171" y="3280123"/>
            <a:ext cx="1080000" cy="1094048"/>
          </a:xfrm>
          <a:prstGeom prst="rect">
            <a:avLst/>
          </a:prstGeom>
        </p:spPr>
      </p:pic>
      <p:sp>
        <p:nvSpPr>
          <p:cNvPr id="15" name="TextBox 14">
            <a:extLst>
              <a:ext uri="{FF2B5EF4-FFF2-40B4-BE49-F238E27FC236}">
                <a16:creationId xmlns:a16="http://schemas.microsoft.com/office/drawing/2014/main" id="{2A8819BA-1651-44D8-BAE5-3B812726AD7C}"/>
              </a:ext>
            </a:extLst>
          </p:cNvPr>
          <p:cNvSpPr txBox="1"/>
          <p:nvPr/>
        </p:nvSpPr>
        <p:spPr>
          <a:xfrm>
            <a:off x="868280" y="4435522"/>
            <a:ext cx="1440496" cy="954107"/>
          </a:xfrm>
          <a:prstGeom prst="rect">
            <a:avLst/>
          </a:prstGeom>
          <a:noFill/>
        </p:spPr>
        <p:txBody>
          <a:bodyPr wrap="square" rtlCol="0">
            <a:spAutoFit/>
          </a:bodyPr>
          <a:lstStyle/>
          <a:p>
            <a:pPr algn="r"/>
            <a:r>
              <a:rPr lang="pt-BR" sz="2800" dirty="0"/>
              <a:t>% mín HIS</a:t>
            </a:r>
          </a:p>
        </p:txBody>
      </p:sp>
      <p:sp>
        <p:nvSpPr>
          <p:cNvPr id="16" name="TextBox 15">
            <a:extLst>
              <a:ext uri="{FF2B5EF4-FFF2-40B4-BE49-F238E27FC236}">
                <a16:creationId xmlns:a16="http://schemas.microsoft.com/office/drawing/2014/main" id="{8ED24663-17AA-4BDA-AA19-03C768058DA5}"/>
              </a:ext>
            </a:extLst>
          </p:cNvPr>
          <p:cNvSpPr txBox="1"/>
          <p:nvPr/>
        </p:nvSpPr>
        <p:spPr>
          <a:xfrm>
            <a:off x="470517" y="5585841"/>
            <a:ext cx="1838259" cy="954107"/>
          </a:xfrm>
          <a:prstGeom prst="rect">
            <a:avLst/>
          </a:prstGeom>
          <a:noFill/>
        </p:spPr>
        <p:txBody>
          <a:bodyPr wrap="square" rtlCol="0">
            <a:spAutoFit/>
          </a:bodyPr>
          <a:lstStyle/>
          <a:p>
            <a:pPr algn="r"/>
            <a:r>
              <a:rPr lang="pt-BR" sz="2800" dirty="0"/>
              <a:t>% mín HIS + HMP</a:t>
            </a:r>
          </a:p>
        </p:txBody>
      </p:sp>
      <p:pic>
        <p:nvPicPr>
          <p:cNvPr id="17" name="Picture 16" descr="A picture containing building, table&#10;&#10;Description automatically generated">
            <a:extLst>
              <a:ext uri="{FF2B5EF4-FFF2-40B4-BE49-F238E27FC236}">
                <a16:creationId xmlns:a16="http://schemas.microsoft.com/office/drawing/2014/main" id="{FAB87B86-D006-4117-ACD6-F124126E6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7171" y="4435522"/>
            <a:ext cx="1080000" cy="1094048"/>
          </a:xfrm>
          <a:prstGeom prst="rect">
            <a:avLst/>
          </a:prstGeom>
        </p:spPr>
      </p:pic>
      <p:pic>
        <p:nvPicPr>
          <p:cNvPr id="19" name="Picture 18" descr="A picture containing building, table&#10;&#10;Description automatically generated">
            <a:extLst>
              <a:ext uri="{FF2B5EF4-FFF2-40B4-BE49-F238E27FC236}">
                <a16:creationId xmlns:a16="http://schemas.microsoft.com/office/drawing/2014/main" id="{FB9C1B4F-7C1E-4A5D-89DD-AA7B1A6DD5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171" y="5585841"/>
            <a:ext cx="1080000" cy="1094048"/>
          </a:xfrm>
          <a:prstGeom prst="rect">
            <a:avLst/>
          </a:prstGeom>
        </p:spPr>
      </p:pic>
      <p:sp>
        <p:nvSpPr>
          <p:cNvPr id="20" name="TextBox 19">
            <a:extLst>
              <a:ext uri="{FF2B5EF4-FFF2-40B4-BE49-F238E27FC236}">
                <a16:creationId xmlns:a16="http://schemas.microsoft.com/office/drawing/2014/main" id="{17B8E53C-B703-4CD4-950C-AF62BDDE4F4E}"/>
              </a:ext>
            </a:extLst>
          </p:cNvPr>
          <p:cNvSpPr txBox="1"/>
          <p:nvPr/>
        </p:nvSpPr>
        <p:spPr>
          <a:xfrm>
            <a:off x="4967468" y="1213634"/>
            <a:ext cx="1263068" cy="523220"/>
          </a:xfrm>
          <a:prstGeom prst="rect">
            <a:avLst/>
          </a:prstGeom>
          <a:noFill/>
        </p:spPr>
        <p:txBody>
          <a:bodyPr wrap="square" rtlCol="0">
            <a:spAutoFit/>
          </a:bodyPr>
          <a:lstStyle/>
          <a:p>
            <a:pPr algn="ctr"/>
            <a:r>
              <a:rPr lang="pt-BR" sz="2800" dirty="0"/>
              <a:t>ZEIS 2</a:t>
            </a:r>
          </a:p>
        </p:txBody>
      </p:sp>
      <p:sp>
        <p:nvSpPr>
          <p:cNvPr id="21" name="TextBox 20">
            <a:extLst>
              <a:ext uri="{FF2B5EF4-FFF2-40B4-BE49-F238E27FC236}">
                <a16:creationId xmlns:a16="http://schemas.microsoft.com/office/drawing/2014/main" id="{7E9437D9-261B-4770-B04C-E7FDC526A127}"/>
              </a:ext>
            </a:extLst>
          </p:cNvPr>
          <p:cNvSpPr txBox="1"/>
          <p:nvPr/>
        </p:nvSpPr>
        <p:spPr>
          <a:xfrm>
            <a:off x="7320833" y="1213634"/>
            <a:ext cx="1263068" cy="523220"/>
          </a:xfrm>
          <a:prstGeom prst="rect">
            <a:avLst/>
          </a:prstGeom>
          <a:noFill/>
        </p:spPr>
        <p:txBody>
          <a:bodyPr wrap="square" rtlCol="0">
            <a:spAutoFit/>
          </a:bodyPr>
          <a:lstStyle/>
          <a:p>
            <a:pPr algn="ctr"/>
            <a:r>
              <a:rPr lang="pt-BR" sz="2800" dirty="0"/>
              <a:t>ZEIS 3</a:t>
            </a:r>
          </a:p>
        </p:txBody>
      </p:sp>
      <p:sp>
        <p:nvSpPr>
          <p:cNvPr id="22" name="TextBox 21">
            <a:extLst>
              <a:ext uri="{FF2B5EF4-FFF2-40B4-BE49-F238E27FC236}">
                <a16:creationId xmlns:a16="http://schemas.microsoft.com/office/drawing/2014/main" id="{6BBDCBCF-E4F2-4F6D-AFA5-67FB58526B33}"/>
              </a:ext>
            </a:extLst>
          </p:cNvPr>
          <p:cNvSpPr txBox="1"/>
          <p:nvPr/>
        </p:nvSpPr>
        <p:spPr>
          <a:xfrm>
            <a:off x="9674197" y="1213634"/>
            <a:ext cx="1263068" cy="523220"/>
          </a:xfrm>
          <a:prstGeom prst="rect">
            <a:avLst/>
          </a:prstGeom>
          <a:noFill/>
        </p:spPr>
        <p:txBody>
          <a:bodyPr wrap="square" rtlCol="0">
            <a:spAutoFit/>
          </a:bodyPr>
          <a:lstStyle/>
          <a:p>
            <a:pPr algn="ctr"/>
            <a:r>
              <a:rPr lang="pt-BR" sz="2800" dirty="0"/>
              <a:t>ZEIS 4</a:t>
            </a:r>
          </a:p>
        </p:txBody>
      </p:sp>
      <p:sp>
        <p:nvSpPr>
          <p:cNvPr id="23" name="TextBox 22">
            <a:extLst>
              <a:ext uri="{FF2B5EF4-FFF2-40B4-BE49-F238E27FC236}">
                <a16:creationId xmlns:a16="http://schemas.microsoft.com/office/drawing/2014/main" id="{39D55E60-E99A-41A9-A8DD-794526C02391}"/>
              </a:ext>
            </a:extLst>
          </p:cNvPr>
          <p:cNvSpPr txBox="1"/>
          <p:nvPr/>
        </p:nvSpPr>
        <p:spPr>
          <a:xfrm>
            <a:off x="4967468" y="2333781"/>
            <a:ext cx="1263068" cy="523220"/>
          </a:xfrm>
          <a:prstGeom prst="rect">
            <a:avLst/>
          </a:prstGeom>
          <a:solidFill>
            <a:schemeClr val="bg1">
              <a:lumMod val="95000"/>
            </a:schemeClr>
          </a:solidFill>
        </p:spPr>
        <p:txBody>
          <a:bodyPr wrap="square" rtlCol="0">
            <a:spAutoFit/>
          </a:bodyPr>
          <a:lstStyle/>
          <a:p>
            <a:pPr algn="ctr"/>
            <a:r>
              <a:rPr lang="pt-BR" sz="2800" dirty="0"/>
              <a:t>1</a:t>
            </a:r>
          </a:p>
        </p:txBody>
      </p:sp>
      <p:sp>
        <p:nvSpPr>
          <p:cNvPr id="24" name="TextBox 23">
            <a:extLst>
              <a:ext uri="{FF2B5EF4-FFF2-40B4-BE49-F238E27FC236}">
                <a16:creationId xmlns:a16="http://schemas.microsoft.com/office/drawing/2014/main" id="{28ADDEEB-B195-40E6-A3FD-0E939D93B148}"/>
              </a:ext>
            </a:extLst>
          </p:cNvPr>
          <p:cNvSpPr txBox="1"/>
          <p:nvPr/>
        </p:nvSpPr>
        <p:spPr>
          <a:xfrm>
            <a:off x="7320833" y="2333781"/>
            <a:ext cx="1263068" cy="523220"/>
          </a:xfrm>
          <a:prstGeom prst="rect">
            <a:avLst/>
          </a:prstGeom>
          <a:solidFill>
            <a:schemeClr val="bg1">
              <a:lumMod val="95000"/>
            </a:schemeClr>
          </a:solidFill>
        </p:spPr>
        <p:txBody>
          <a:bodyPr wrap="square" rtlCol="0">
            <a:spAutoFit/>
          </a:bodyPr>
          <a:lstStyle/>
          <a:p>
            <a:pPr algn="ctr"/>
            <a:r>
              <a:rPr lang="pt-BR" sz="2800" dirty="0"/>
              <a:t>1</a:t>
            </a:r>
          </a:p>
        </p:txBody>
      </p:sp>
      <p:sp>
        <p:nvSpPr>
          <p:cNvPr id="25" name="TextBox 24">
            <a:extLst>
              <a:ext uri="{FF2B5EF4-FFF2-40B4-BE49-F238E27FC236}">
                <a16:creationId xmlns:a16="http://schemas.microsoft.com/office/drawing/2014/main" id="{9BCBDDC7-C4FA-4D17-8AE9-C5EEB3347BB9}"/>
              </a:ext>
            </a:extLst>
          </p:cNvPr>
          <p:cNvSpPr txBox="1"/>
          <p:nvPr/>
        </p:nvSpPr>
        <p:spPr>
          <a:xfrm>
            <a:off x="9674197" y="2333781"/>
            <a:ext cx="1263068" cy="523220"/>
          </a:xfrm>
          <a:prstGeom prst="rect">
            <a:avLst/>
          </a:prstGeom>
          <a:solidFill>
            <a:schemeClr val="bg1">
              <a:lumMod val="95000"/>
            </a:schemeClr>
          </a:solidFill>
        </p:spPr>
        <p:txBody>
          <a:bodyPr wrap="square" rtlCol="0">
            <a:spAutoFit/>
          </a:bodyPr>
          <a:lstStyle/>
          <a:p>
            <a:pPr algn="ctr"/>
            <a:r>
              <a:rPr lang="pt-BR" sz="2800" dirty="0"/>
              <a:t>1</a:t>
            </a:r>
          </a:p>
        </p:txBody>
      </p:sp>
      <p:sp>
        <p:nvSpPr>
          <p:cNvPr id="26" name="TextBox 25">
            <a:extLst>
              <a:ext uri="{FF2B5EF4-FFF2-40B4-BE49-F238E27FC236}">
                <a16:creationId xmlns:a16="http://schemas.microsoft.com/office/drawing/2014/main" id="{9A747177-F3FD-4B27-A24D-F8108D4E2645}"/>
              </a:ext>
            </a:extLst>
          </p:cNvPr>
          <p:cNvSpPr txBox="1"/>
          <p:nvPr/>
        </p:nvSpPr>
        <p:spPr>
          <a:xfrm>
            <a:off x="4967468" y="3487315"/>
            <a:ext cx="1263068" cy="523220"/>
          </a:xfrm>
          <a:prstGeom prst="rect">
            <a:avLst/>
          </a:prstGeom>
          <a:solidFill>
            <a:schemeClr val="bg1">
              <a:lumMod val="95000"/>
            </a:schemeClr>
          </a:solidFill>
        </p:spPr>
        <p:txBody>
          <a:bodyPr wrap="square" rtlCol="0">
            <a:spAutoFit/>
          </a:bodyPr>
          <a:lstStyle/>
          <a:p>
            <a:pPr algn="ctr"/>
            <a:r>
              <a:rPr lang="pt-BR" sz="2800" dirty="0"/>
              <a:t>2,5</a:t>
            </a:r>
          </a:p>
        </p:txBody>
      </p:sp>
      <p:sp>
        <p:nvSpPr>
          <p:cNvPr id="27" name="TextBox 26">
            <a:extLst>
              <a:ext uri="{FF2B5EF4-FFF2-40B4-BE49-F238E27FC236}">
                <a16:creationId xmlns:a16="http://schemas.microsoft.com/office/drawing/2014/main" id="{B6A9CC6D-51D6-4706-A3D6-973556B1284A}"/>
              </a:ext>
            </a:extLst>
          </p:cNvPr>
          <p:cNvSpPr txBox="1"/>
          <p:nvPr/>
        </p:nvSpPr>
        <p:spPr>
          <a:xfrm>
            <a:off x="7320833" y="3487315"/>
            <a:ext cx="1263068" cy="523220"/>
          </a:xfrm>
          <a:prstGeom prst="rect">
            <a:avLst/>
          </a:prstGeom>
          <a:solidFill>
            <a:schemeClr val="bg1">
              <a:lumMod val="95000"/>
            </a:schemeClr>
          </a:solidFill>
        </p:spPr>
        <p:txBody>
          <a:bodyPr wrap="square" rtlCol="0">
            <a:spAutoFit/>
          </a:bodyPr>
          <a:lstStyle/>
          <a:p>
            <a:pPr algn="ctr"/>
            <a:r>
              <a:rPr lang="pt-BR" sz="2800" dirty="0"/>
              <a:t>4</a:t>
            </a:r>
          </a:p>
        </p:txBody>
      </p:sp>
      <p:sp>
        <p:nvSpPr>
          <p:cNvPr id="28" name="TextBox 27">
            <a:extLst>
              <a:ext uri="{FF2B5EF4-FFF2-40B4-BE49-F238E27FC236}">
                <a16:creationId xmlns:a16="http://schemas.microsoft.com/office/drawing/2014/main" id="{99F5C1A1-52D1-442C-9B65-2B3A58BB33F5}"/>
              </a:ext>
            </a:extLst>
          </p:cNvPr>
          <p:cNvSpPr txBox="1"/>
          <p:nvPr/>
        </p:nvSpPr>
        <p:spPr>
          <a:xfrm>
            <a:off x="9674197" y="3487315"/>
            <a:ext cx="1263068" cy="523220"/>
          </a:xfrm>
          <a:prstGeom prst="rect">
            <a:avLst/>
          </a:prstGeom>
          <a:solidFill>
            <a:schemeClr val="bg1">
              <a:lumMod val="95000"/>
            </a:schemeClr>
          </a:solidFill>
        </p:spPr>
        <p:txBody>
          <a:bodyPr wrap="square" rtlCol="0">
            <a:spAutoFit/>
          </a:bodyPr>
          <a:lstStyle/>
          <a:p>
            <a:pPr algn="ctr"/>
            <a:r>
              <a:rPr lang="pt-BR" sz="2800" dirty="0"/>
              <a:t>1</a:t>
            </a:r>
          </a:p>
        </p:txBody>
      </p:sp>
      <p:sp>
        <p:nvSpPr>
          <p:cNvPr id="29" name="TextBox 28">
            <a:extLst>
              <a:ext uri="{FF2B5EF4-FFF2-40B4-BE49-F238E27FC236}">
                <a16:creationId xmlns:a16="http://schemas.microsoft.com/office/drawing/2014/main" id="{98D6B25A-BD44-45F7-AA25-1B01A59B3E40}"/>
              </a:ext>
            </a:extLst>
          </p:cNvPr>
          <p:cNvSpPr txBox="1"/>
          <p:nvPr/>
        </p:nvSpPr>
        <p:spPr>
          <a:xfrm>
            <a:off x="4967468" y="4625235"/>
            <a:ext cx="1263068" cy="523220"/>
          </a:xfrm>
          <a:prstGeom prst="rect">
            <a:avLst/>
          </a:prstGeom>
          <a:solidFill>
            <a:schemeClr val="bg1">
              <a:lumMod val="95000"/>
            </a:schemeClr>
          </a:solidFill>
        </p:spPr>
        <p:txBody>
          <a:bodyPr wrap="square" rtlCol="0">
            <a:spAutoFit/>
          </a:bodyPr>
          <a:lstStyle/>
          <a:p>
            <a:pPr algn="ctr"/>
            <a:r>
              <a:rPr lang="pt-BR" sz="2800" dirty="0"/>
              <a:t>40</a:t>
            </a:r>
          </a:p>
        </p:txBody>
      </p:sp>
      <p:sp>
        <p:nvSpPr>
          <p:cNvPr id="30" name="TextBox 29">
            <a:extLst>
              <a:ext uri="{FF2B5EF4-FFF2-40B4-BE49-F238E27FC236}">
                <a16:creationId xmlns:a16="http://schemas.microsoft.com/office/drawing/2014/main" id="{F592191C-9A9F-4E3A-9AC7-AE94540B0E05}"/>
              </a:ext>
            </a:extLst>
          </p:cNvPr>
          <p:cNvSpPr txBox="1"/>
          <p:nvPr/>
        </p:nvSpPr>
        <p:spPr>
          <a:xfrm>
            <a:off x="7320833" y="4625235"/>
            <a:ext cx="1263068" cy="523220"/>
          </a:xfrm>
          <a:prstGeom prst="rect">
            <a:avLst/>
          </a:prstGeom>
          <a:solidFill>
            <a:schemeClr val="bg1">
              <a:lumMod val="95000"/>
            </a:schemeClr>
          </a:solidFill>
        </p:spPr>
        <p:txBody>
          <a:bodyPr wrap="square" rtlCol="0">
            <a:spAutoFit/>
          </a:bodyPr>
          <a:lstStyle/>
          <a:p>
            <a:pPr algn="ctr"/>
            <a:r>
              <a:rPr lang="pt-BR" sz="2800" dirty="0"/>
              <a:t>40</a:t>
            </a:r>
          </a:p>
        </p:txBody>
      </p:sp>
      <p:sp>
        <p:nvSpPr>
          <p:cNvPr id="31" name="TextBox 30">
            <a:extLst>
              <a:ext uri="{FF2B5EF4-FFF2-40B4-BE49-F238E27FC236}">
                <a16:creationId xmlns:a16="http://schemas.microsoft.com/office/drawing/2014/main" id="{B7342266-EE96-44A5-928A-B44EBC52D468}"/>
              </a:ext>
            </a:extLst>
          </p:cNvPr>
          <p:cNvSpPr txBox="1"/>
          <p:nvPr/>
        </p:nvSpPr>
        <p:spPr>
          <a:xfrm>
            <a:off x="9674197" y="4625235"/>
            <a:ext cx="1263068" cy="523220"/>
          </a:xfrm>
          <a:prstGeom prst="rect">
            <a:avLst/>
          </a:prstGeom>
          <a:solidFill>
            <a:schemeClr val="bg1">
              <a:lumMod val="95000"/>
            </a:schemeClr>
          </a:solidFill>
        </p:spPr>
        <p:txBody>
          <a:bodyPr wrap="square" rtlCol="0">
            <a:spAutoFit/>
          </a:bodyPr>
          <a:lstStyle/>
          <a:p>
            <a:pPr algn="ctr"/>
            <a:r>
              <a:rPr lang="pt-BR" sz="2800" dirty="0"/>
              <a:t>70</a:t>
            </a:r>
          </a:p>
        </p:txBody>
      </p:sp>
      <p:sp>
        <p:nvSpPr>
          <p:cNvPr id="32" name="TextBox 31">
            <a:extLst>
              <a:ext uri="{FF2B5EF4-FFF2-40B4-BE49-F238E27FC236}">
                <a16:creationId xmlns:a16="http://schemas.microsoft.com/office/drawing/2014/main" id="{3DBFB63D-6C63-4DDE-B6BD-FE43DF1D133E}"/>
              </a:ext>
            </a:extLst>
          </p:cNvPr>
          <p:cNvSpPr txBox="1"/>
          <p:nvPr/>
        </p:nvSpPr>
        <p:spPr>
          <a:xfrm>
            <a:off x="4967468" y="5763155"/>
            <a:ext cx="1263068" cy="523220"/>
          </a:xfrm>
          <a:prstGeom prst="rect">
            <a:avLst/>
          </a:prstGeom>
          <a:solidFill>
            <a:schemeClr val="bg1">
              <a:lumMod val="95000"/>
            </a:schemeClr>
          </a:solidFill>
        </p:spPr>
        <p:txBody>
          <a:bodyPr wrap="square" rtlCol="0">
            <a:spAutoFit/>
          </a:bodyPr>
          <a:lstStyle/>
          <a:p>
            <a:pPr algn="ctr"/>
            <a:r>
              <a:rPr lang="pt-BR" sz="2800" dirty="0"/>
              <a:t>80</a:t>
            </a:r>
          </a:p>
        </p:txBody>
      </p:sp>
      <p:sp>
        <p:nvSpPr>
          <p:cNvPr id="33" name="TextBox 32">
            <a:extLst>
              <a:ext uri="{FF2B5EF4-FFF2-40B4-BE49-F238E27FC236}">
                <a16:creationId xmlns:a16="http://schemas.microsoft.com/office/drawing/2014/main" id="{A46F66A1-3845-4588-AC63-7AAF0D828483}"/>
              </a:ext>
            </a:extLst>
          </p:cNvPr>
          <p:cNvSpPr txBox="1"/>
          <p:nvPr/>
        </p:nvSpPr>
        <p:spPr>
          <a:xfrm>
            <a:off x="7320833" y="5763155"/>
            <a:ext cx="1263068" cy="523220"/>
          </a:xfrm>
          <a:prstGeom prst="rect">
            <a:avLst/>
          </a:prstGeom>
          <a:solidFill>
            <a:schemeClr val="bg1">
              <a:lumMod val="95000"/>
            </a:schemeClr>
          </a:solidFill>
        </p:spPr>
        <p:txBody>
          <a:bodyPr wrap="square" rtlCol="0">
            <a:spAutoFit/>
          </a:bodyPr>
          <a:lstStyle/>
          <a:p>
            <a:pPr algn="ctr"/>
            <a:r>
              <a:rPr lang="pt-BR" sz="2800" dirty="0"/>
              <a:t>80</a:t>
            </a:r>
          </a:p>
        </p:txBody>
      </p:sp>
      <p:sp>
        <p:nvSpPr>
          <p:cNvPr id="34" name="TextBox 33">
            <a:extLst>
              <a:ext uri="{FF2B5EF4-FFF2-40B4-BE49-F238E27FC236}">
                <a16:creationId xmlns:a16="http://schemas.microsoft.com/office/drawing/2014/main" id="{6CC3AB20-E0AE-48B9-8CF8-9EB074EE58BC}"/>
              </a:ext>
            </a:extLst>
          </p:cNvPr>
          <p:cNvSpPr txBox="1"/>
          <p:nvPr/>
        </p:nvSpPr>
        <p:spPr>
          <a:xfrm>
            <a:off x="9674197" y="5763155"/>
            <a:ext cx="1263068" cy="523220"/>
          </a:xfrm>
          <a:prstGeom prst="rect">
            <a:avLst/>
          </a:prstGeom>
          <a:solidFill>
            <a:schemeClr val="bg1">
              <a:lumMod val="95000"/>
            </a:schemeClr>
          </a:solidFill>
        </p:spPr>
        <p:txBody>
          <a:bodyPr wrap="square" rtlCol="0">
            <a:spAutoFit/>
          </a:bodyPr>
          <a:lstStyle/>
          <a:p>
            <a:pPr algn="ctr"/>
            <a:r>
              <a:rPr lang="pt-BR" sz="2800" dirty="0"/>
              <a:t>70</a:t>
            </a:r>
          </a:p>
        </p:txBody>
      </p:sp>
      <p:sp>
        <p:nvSpPr>
          <p:cNvPr id="4" name="Title 3">
            <a:extLst>
              <a:ext uri="{FF2B5EF4-FFF2-40B4-BE49-F238E27FC236}">
                <a16:creationId xmlns:a16="http://schemas.microsoft.com/office/drawing/2014/main" id="{D6C1FCB6-D6D9-40D9-8E82-F46E0BBD5175}"/>
              </a:ext>
            </a:extLst>
          </p:cNvPr>
          <p:cNvSpPr>
            <a:spLocks noGrp="1"/>
          </p:cNvSpPr>
          <p:nvPr>
            <p:ph type="title"/>
          </p:nvPr>
        </p:nvSpPr>
        <p:spPr/>
        <p:txBody>
          <a:bodyPr/>
          <a:lstStyle/>
          <a:p>
            <a:r>
              <a:rPr lang="pt-BR" dirty="0"/>
              <a:t>parâmetros</a:t>
            </a:r>
          </a:p>
        </p:txBody>
      </p:sp>
    </p:spTree>
    <p:extLst>
      <p:ext uri="{BB962C8B-B14F-4D97-AF65-F5344CB8AC3E}">
        <p14:creationId xmlns:p14="http://schemas.microsoft.com/office/powerpoint/2010/main" val="2319918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drawing&#10;&#10;Description automatically generated">
            <a:extLst>
              <a:ext uri="{FF2B5EF4-FFF2-40B4-BE49-F238E27FC236}">
                <a16:creationId xmlns:a16="http://schemas.microsoft.com/office/drawing/2014/main" id="{B4DE454D-AD67-494E-9DFD-4C2B8C066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386" y="5193628"/>
            <a:ext cx="1800000" cy="916526"/>
          </a:xfrm>
          <a:prstGeom prst="rect">
            <a:avLst/>
          </a:prstGeom>
        </p:spPr>
      </p:pic>
      <p:pic>
        <p:nvPicPr>
          <p:cNvPr id="6" name="Picture 5" descr="A picture containing drawing, computer&#10;&#10;Description automatically generated">
            <a:extLst>
              <a:ext uri="{FF2B5EF4-FFF2-40B4-BE49-F238E27FC236}">
                <a16:creationId xmlns:a16="http://schemas.microsoft.com/office/drawing/2014/main" id="{2EDC583F-B935-4A7D-AA09-556598968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386" y="2128784"/>
            <a:ext cx="1800000" cy="916526"/>
          </a:xfrm>
          <a:prstGeom prst="rect">
            <a:avLst/>
          </a:prstGeom>
        </p:spPr>
      </p:pic>
      <p:pic>
        <p:nvPicPr>
          <p:cNvPr id="8" name="Picture 7" descr="A close up of a sign&#10;&#10;Description automatically generated">
            <a:extLst>
              <a:ext uri="{FF2B5EF4-FFF2-40B4-BE49-F238E27FC236}">
                <a16:creationId xmlns:a16="http://schemas.microsoft.com/office/drawing/2014/main" id="{56022BB3-D28E-4B41-B1DD-C8F929999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7386" y="3661206"/>
            <a:ext cx="1800000" cy="916526"/>
          </a:xfrm>
          <a:prstGeom prst="rect">
            <a:avLst/>
          </a:prstGeom>
        </p:spPr>
      </p:pic>
      <p:sp>
        <p:nvSpPr>
          <p:cNvPr id="35" name="TextBox 34">
            <a:extLst>
              <a:ext uri="{FF2B5EF4-FFF2-40B4-BE49-F238E27FC236}">
                <a16:creationId xmlns:a16="http://schemas.microsoft.com/office/drawing/2014/main" id="{F35846FD-9596-4653-9CB6-E14512C1ECAC}"/>
              </a:ext>
            </a:extLst>
          </p:cNvPr>
          <p:cNvSpPr txBox="1"/>
          <p:nvPr/>
        </p:nvSpPr>
        <p:spPr>
          <a:xfrm>
            <a:off x="7526946" y="2325437"/>
            <a:ext cx="1263068" cy="523220"/>
          </a:xfrm>
          <a:prstGeom prst="rect">
            <a:avLst/>
          </a:prstGeom>
          <a:solidFill>
            <a:schemeClr val="bg1">
              <a:lumMod val="95000"/>
            </a:schemeClr>
          </a:solidFill>
        </p:spPr>
        <p:txBody>
          <a:bodyPr wrap="square" rtlCol="0">
            <a:spAutoFit/>
          </a:bodyPr>
          <a:lstStyle/>
          <a:p>
            <a:pPr algn="ctr"/>
            <a:r>
              <a:rPr lang="pt-BR" sz="2800" dirty="0"/>
              <a:t>37m²</a:t>
            </a:r>
          </a:p>
        </p:txBody>
      </p:sp>
      <p:sp>
        <p:nvSpPr>
          <p:cNvPr id="36" name="TextBox 35">
            <a:extLst>
              <a:ext uri="{FF2B5EF4-FFF2-40B4-BE49-F238E27FC236}">
                <a16:creationId xmlns:a16="http://schemas.microsoft.com/office/drawing/2014/main" id="{CAF90912-6BF0-4F69-A51F-E6BE5F48C288}"/>
              </a:ext>
            </a:extLst>
          </p:cNvPr>
          <p:cNvSpPr txBox="1"/>
          <p:nvPr/>
        </p:nvSpPr>
        <p:spPr>
          <a:xfrm>
            <a:off x="7526946" y="3857859"/>
            <a:ext cx="1263068" cy="523220"/>
          </a:xfrm>
          <a:prstGeom prst="rect">
            <a:avLst/>
          </a:prstGeom>
          <a:solidFill>
            <a:schemeClr val="bg1">
              <a:lumMod val="95000"/>
            </a:schemeClr>
          </a:solidFill>
        </p:spPr>
        <p:txBody>
          <a:bodyPr wrap="square" rtlCol="0">
            <a:spAutoFit/>
          </a:bodyPr>
          <a:lstStyle/>
          <a:p>
            <a:pPr algn="ctr"/>
            <a:r>
              <a:rPr lang="pt-BR" sz="2800" dirty="0"/>
              <a:t>46m²</a:t>
            </a:r>
          </a:p>
        </p:txBody>
      </p:sp>
      <p:sp>
        <p:nvSpPr>
          <p:cNvPr id="37" name="TextBox 36">
            <a:extLst>
              <a:ext uri="{FF2B5EF4-FFF2-40B4-BE49-F238E27FC236}">
                <a16:creationId xmlns:a16="http://schemas.microsoft.com/office/drawing/2014/main" id="{7386C342-ED1F-403D-9BA0-12F35E584192}"/>
              </a:ext>
            </a:extLst>
          </p:cNvPr>
          <p:cNvSpPr txBox="1"/>
          <p:nvPr/>
        </p:nvSpPr>
        <p:spPr>
          <a:xfrm>
            <a:off x="7526946" y="5390281"/>
            <a:ext cx="1263068" cy="523220"/>
          </a:xfrm>
          <a:prstGeom prst="rect">
            <a:avLst/>
          </a:prstGeom>
          <a:solidFill>
            <a:schemeClr val="bg1">
              <a:lumMod val="95000"/>
            </a:schemeClr>
          </a:solidFill>
        </p:spPr>
        <p:txBody>
          <a:bodyPr wrap="square" rtlCol="0">
            <a:spAutoFit/>
          </a:bodyPr>
          <a:lstStyle/>
          <a:p>
            <a:pPr algn="ctr"/>
            <a:r>
              <a:rPr lang="pt-BR" sz="2800" dirty="0"/>
              <a:t>90m²</a:t>
            </a:r>
          </a:p>
        </p:txBody>
      </p:sp>
      <p:sp>
        <p:nvSpPr>
          <p:cNvPr id="38" name="TextBox 37">
            <a:extLst>
              <a:ext uri="{FF2B5EF4-FFF2-40B4-BE49-F238E27FC236}">
                <a16:creationId xmlns:a16="http://schemas.microsoft.com/office/drawing/2014/main" id="{D97C2BF4-1131-442A-8AFF-5CC9D24C79D0}"/>
              </a:ext>
            </a:extLst>
          </p:cNvPr>
          <p:cNvSpPr txBox="1"/>
          <p:nvPr/>
        </p:nvSpPr>
        <p:spPr>
          <a:xfrm>
            <a:off x="2441694" y="2325437"/>
            <a:ext cx="1263068" cy="523220"/>
          </a:xfrm>
          <a:prstGeom prst="rect">
            <a:avLst/>
          </a:prstGeom>
          <a:noFill/>
        </p:spPr>
        <p:txBody>
          <a:bodyPr wrap="square" rtlCol="0">
            <a:spAutoFit/>
          </a:bodyPr>
          <a:lstStyle/>
          <a:p>
            <a:pPr algn="r"/>
            <a:r>
              <a:rPr lang="pt-BR" sz="2800" dirty="0"/>
              <a:t>HIS</a:t>
            </a:r>
          </a:p>
        </p:txBody>
      </p:sp>
      <p:sp>
        <p:nvSpPr>
          <p:cNvPr id="39" name="TextBox 38">
            <a:extLst>
              <a:ext uri="{FF2B5EF4-FFF2-40B4-BE49-F238E27FC236}">
                <a16:creationId xmlns:a16="http://schemas.microsoft.com/office/drawing/2014/main" id="{A5FA4B39-E61C-48E9-85C0-CF90C85E2A7F}"/>
              </a:ext>
            </a:extLst>
          </p:cNvPr>
          <p:cNvSpPr txBox="1"/>
          <p:nvPr/>
        </p:nvSpPr>
        <p:spPr>
          <a:xfrm>
            <a:off x="2441694" y="3857859"/>
            <a:ext cx="1263068" cy="523220"/>
          </a:xfrm>
          <a:prstGeom prst="rect">
            <a:avLst/>
          </a:prstGeom>
          <a:noFill/>
        </p:spPr>
        <p:txBody>
          <a:bodyPr wrap="square" rtlCol="0">
            <a:spAutoFit/>
          </a:bodyPr>
          <a:lstStyle/>
          <a:p>
            <a:pPr algn="r"/>
            <a:r>
              <a:rPr lang="pt-BR" sz="2800" dirty="0"/>
              <a:t>HMP</a:t>
            </a:r>
          </a:p>
        </p:txBody>
      </p:sp>
      <p:sp>
        <p:nvSpPr>
          <p:cNvPr id="40" name="TextBox 39">
            <a:extLst>
              <a:ext uri="{FF2B5EF4-FFF2-40B4-BE49-F238E27FC236}">
                <a16:creationId xmlns:a16="http://schemas.microsoft.com/office/drawing/2014/main" id="{44EB6603-7E33-42A9-A2DA-7BC35E8EF301}"/>
              </a:ext>
            </a:extLst>
          </p:cNvPr>
          <p:cNvSpPr txBox="1"/>
          <p:nvPr/>
        </p:nvSpPr>
        <p:spPr>
          <a:xfrm>
            <a:off x="1747520" y="5390281"/>
            <a:ext cx="1957242" cy="523220"/>
          </a:xfrm>
          <a:prstGeom prst="rect">
            <a:avLst/>
          </a:prstGeom>
          <a:noFill/>
        </p:spPr>
        <p:txBody>
          <a:bodyPr wrap="square" rtlCol="0">
            <a:spAutoFit/>
          </a:bodyPr>
          <a:lstStyle/>
          <a:p>
            <a:pPr algn="r"/>
            <a:r>
              <a:rPr lang="pt-BR" sz="2800" dirty="0"/>
              <a:t>alto padrão</a:t>
            </a:r>
          </a:p>
        </p:txBody>
      </p:sp>
      <p:sp>
        <p:nvSpPr>
          <p:cNvPr id="2" name="Title 1">
            <a:extLst>
              <a:ext uri="{FF2B5EF4-FFF2-40B4-BE49-F238E27FC236}">
                <a16:creationId xmlns:a16="http://schemas.microsoft.com/office/drawing/2014/main" id="{B5B8304B-BFB9-4583-BFB1-3E2429387F1A}"/>
              </a:ext>
            </a:extLst>
          </p:cNvPr>
          <p:cNvSpPr>
            <a:spLocks noGrp="1"/>
          </p:cNvSpPr>
          <p:nvPr>
            <p:ph type="title"/>
          </p:nvPr>
        </p:nvSpPr>
        <p:spPr/>
        <p:txBody>
          <a:bodyPr/>
          <a:lstStyle/>
          <a:p>
            <a:r>
              <a:rPr lang="pt-BR" dirty="0"/>
              <a:t>parâmetros | área útil</a:t>
            </a:r>
          </a:p>
        </p:txBody>
      </p:sp>
    </p:spTree>
    <p:extLst>
      <p:ext uri="{BB962C8B-B14F-4D97-AF65-F5344CB8AC3E}">
        <p14:creationId xmlns:p14="http://schemas.microsoft.com/office/powerpoint/2010/main" val="3718983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43A4-E920-4686-8CEA-341D55D72D93}"/>
              </a:ext>
            </a:extLst>
          </p:cNvPr>
          <p:cNvSpPr>
            <a:spLocks noGrp="1"/>
          </p:cNvSpPr>
          <p:nvPr>
            <p:ph type="title"/>
          </p:nvPr>
        </p:nvSpPr>
        <p:spPr/>
        <p:txBody>
          <a:bodyPr/>
          <a:lstStyle/>
          <a:p>
            <a:r>
              <a:rPr lang="pt-BR" dirty="0"/>
              <a:t>qual é o limite de UHs propostas?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D77CD4F-151B-44CC-BB0F-759E7E95CF7A}"/>
                  </a:ext>
                </a:extLst>
              </p:cNvPr>
              <p:cNvSpPr>
                <a:spLocks noGrp="1"/>
              </p:cNvSpPr>
              <p:nvPr>
                <p:ph idx="1"/>
              </p:nvPr>
            </p:nvSpPr>
            <p:spPr/>
            <p:txBody>
              <a:bodyPr/>
              <a:lstStyle/>
              <a:p>
                <a:r>
                  <a:rPr lang="pt-BR" dirty="0"/>
                  <a:t>comparar com a situação inicial e focando em HIS</a:t>
                </a:r>
              </a:p>
              <a:p>
                <a:r>
                  <a:rPr lang="pt-BR" dirty="0"/>
                  <a:t>fator limitante é a quantidade de UHs de HIS propostas no período (</a:t>
                </a:r>
                <a14:m>
                  <m:oMath xmlns:m="http://schemas.openxmlformats.org/officeDocument/2006/math">
                    <m:r>
                      <a:rPr lang="pt-BR" i="1">
                        <a:solidFill>
                          <a:schemeClr val="accent3">
                            <a:lumMod val="10000"/>
                          </a:schemeClr>
                        </a:solidFill>
                        <a:latin typeface="Cambria Math" panose="02040503050406030204" pitchFamily="18" charset="0"/>
                      </a:rPr>
                      <m:t>𝑈</m:t>
                    </m:r>
                    <m:sSub>
                      <m:sSubPr>
                        <m:ctrlPr>
                          <a:rPr lang="pt-BR" i="1">
                            <a:solidFill>
                              <a:schemeClr val="accent3">
                                <a:lumMod val="10000"/>
                              </a:schemeClr>
                            </a:solidFill>
                            <a:latin typeface="Cambria Math" panose="02040503050406030204" pitchFamily="18" charset="0"/>
                          </a:rPr>
                        </m:ctrlPr>
                      </m:sSubPr>
                      <m:e>
                        <m:r>
                          <a:rPr lang="pt-BR" i="1">
                            <a:solidFill>
                              <a:schemeClr val="accent3">
                                <a:lumMod val="10000"/>
                              </a:schemeClr>
                            </a:solidFill>
                            <a:latin typeface="Cambria Math" panose="02040503050406030204" pitchFamily="18" charset="0"/>
                          </a:rPr>
                          <m:t>𝐻</m:t>
                        </m:r>
                      </m:e>
                      <m:sub>
                        <m:r>
                          <m:rPr>
                            <m:sty m:val="p"/>
                          </m:rPr>
                          <a:rPr lang="pt-BR">
                            <a:solidFill>
                              <a:schemeClr val="accent3">
                                <a:lumMod val="10000"/>
                              </a:schemeClr>
                            </a:solidFill>
                            <a:latin typeface="Cambria Math" panose="02040503050406030204" pitchFamily="18" charset="0"/>
                          </a:rPr>
                          <m:t>lim</m:t>
                        </m:r>
                      </m:sub>
                    </m:sSub>
                  </m:oMath>
                </a14:m>
                <a:r>
                  <a:rPr lang="pt-BR" dirty="0"/>
                  <a:t>)</a:t>
                </a:r>
              </a:p>
              <a:p>
                <a:r>
                  <a:rPr lang="pt-BR" dirty="0"/>
                  <a:t>todas UHs de HIS são realocadas e, se:</a:t>
                </a:r>
              </a:p>
              <a:p>
                <a:endParaRPr lang="pt-BR" dirty="0"/>
              </a:p>
              <a:p>
                <a:pPr lvl="1"/>
                <a:r>
                  <a:rPr lang="pt-BR" dirty="0"/>
                  <a:t>máx. HIS</a:t>
                </a:r>
              </a:p>
              <a:p>
                <a:pPr lvl="2"/>
                <a:r>
                  <a:rPr lang="pt-BR" dirty="0"/>
                  <a:t>nenhuma UH de HMP e alto padrão é realocada</a:t>
                </a:r>
              </a:p>
              <a:p>
                <a:pPr lvl="1"/>
                <a:r>
                  <a:rPr lang="pt-BR" dirty="0"/>
                  <a:t>máx. HMP</a:t>
                </a:r>
              </a:p>
              <a:p>
                <a:pPr lvl="2"/>
                <a:r>
                  <a:rPr lang="pt-BR" dirty="0"/>
                  <a:t>HMP de pior acessibilidade é realocado</a:t>
                </a:r>
              </a:p>
              <a:p>
                <a:pPr lvl="2"/>
                <a:r>
                  <a:rPr lang="pt-BR" dirty="0"/>
                  <a:t>nenhuma UH de alto padrão é realocado</a:t>
                </a:r>
              </a:p>
              <a:p>
                <a:pPr lvl="1"/>
                <a:r>
                  <a:rPr lang="pt-BR" dirty="0"/>
                  <a:t>máx. alto</a:t>
                </a:r>
              </a:p>
              <a:p>
                <a:pPr lvl="2"/>
                <a:r>
                  <a:rPr lang="pt-BR" dirty="0"/>
                  <a:t>HMP e alto padrão de pior acessibilidade são realocados</a:t>
                </a:r>
              </a:p>
              <a:p>
                <a:pPr lvl="2"/>
                <a:endParaRPr lang="pt-BR" dirty="0"/>
              </a:p>
            </p:txBody>
          </p:sp>
        </mc:Choice>
        <mc:Fallback xmlns="">
          <p:sp>
            <p:nvSpPr>
              <p:cNvPr id="4" name="Content Placeholder 3">
                <a:extLst>
                  <a:ext uri="{FF2B5EF4-FFF2-40B4-BE49-F238E27FC236}">
                    <a16:creationId xmlns:a16="http://schemas.microsoft.com/office/drawing/2014/main" id="{ED77CD4F-151B-44CC-BB0F-759E7E95CF7A}"/>
                  </a:ext>
                </a:extLst>
              </p:cNvPr>
              <p:cNvSpPr>
                <a:spLocks noGrp="1" noRot="1" noChangeAspect="1" noMove="1" noResize="1" noEditPoints="1" noAdjustHandles="1" noChangeArrowheads="1" noChangeShapeType="1" noTextEdit="1"/>
              </p:cNvSpPr>
              <p:nvPr>
                <p:ph idx="1"/>
              </p:nvPr>
            </p:nvSpPr>
            <p:spPr>
              <a:blipFill>
                <a:blip r:embed="rId4"/>
                <a:stretch>
                  <a:fillRect l="-1043" t="-1991"/>
                </a:stretch>
              </a:blipFill>
            </p:spPr>
            <p:txBody>
              <a:bodyPr/>
              <a:lstStyle/>
              <a:p>
                <a:r>
                  <a:rPr lang="pt-BR">
                    <a:noFill/>
                  </a:rPr>
                  <a:t> </a:t>
                </a:r>
              </a:p>
            </p:txBody>
          </p:sp>
        </mc:Fallback>
      </mc:AlternateContent>
      <p:pic>
        <p:nvPicPr>
          <p:cNvPr id="5" name="Content Placeholder 15">
            <a:extLst>
              <a:ext uri="{FF2B5EF4-FFF2-40B4-BE49-F238E27FC236}">
                <a16:creationId xmlns:a16="http://schemas.microsoft.com/office/drawing/2014/main" id="{AA0CB747-5642-4509-A80D-299BD99D0FC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3446" y="3515278"/>
            <a:ext cx="710755" cy="720000"/>
          </a:xfrm>
          <a:prstGeom prst="rect">
            <a:avLst/>
          </a:prstGeom>
        </p:spPr>
      </p:pic>
      <p:pic>
        <p:nvPicPr>
          <p:cNvPr id="6" name="Content Placeholder 15">
            <a:extLst>
              <a:ext uri="{FF2B5EF4-FFF2-40B4-BE49-F238E27FC236}">
                <a16:creationId xmlns:a16="http://schemas.microsoft.com/office/drawing/2014/main" id="{2340B7F4-3E2F-4F07-9C3C-772680E3D6C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27584" y="4424918"/>
            <a:ext cx="710755" cy="720000"/>
          </a:xfrm>
          <a:prstGeom prst="rect">
            <a:avLst/>
          </a:prstGeom>
        </p:spPr>
      </p:pic>
      <p:pic>
        <p:nvPicPr>
          <p:cNvPr id="7" name="Content Placeholder 15">
            <a:extLst>
              <a:ext uri="{FF2B5EF4-FFF2-40B4-BE49-F238E27FC236}">
                <a16:creationId xmlns:a16="http://schemas.microsoft.com/office/drawing/2014/main" id="{A14FDA5F-138B-45F1-9893-5AD1ADFEEDE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27583" y="5335025"/>
            <a:ext cx="710755" cy="720000"/>
          </a:xfrm>
          <a:prstGeom prst="rect">
            <a:avLst/>
          </a:prstGeom>
        </p:spPr>
      </p:pic>
    </p:spTree>
    <p:custDataLst>
      <p:tags r:id="rId1"/>
    </p:custDataLst>
    <p:extLst>
      <p:ext uri="{BB962C8B-B14F-4D97-AF65-F5344CB8AC3E}">
        <p14:creationId xmlns:p14="http://schemas.microsoft.com/office/powerpoint/2010/main" val="61071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32325F4-05AB-4E80-885C-2854424F4DC0}"/>
              </a:ext>
            </a:extLst>
          </p:cNvPr>
          <p:cNvSpPr>
            <a:spLocks noGrp="1"/>
          </p:cNvSpPr>
          <p:nvPr>
            <p:ph type="title"/>
          </p:nvPr>
        </p:nvSpPr>
        <p:spPr/>
        <p:txBody>
          <a:bodyPr>
            <a:normAutofit/>
          </a:bodyPr>
          <a:lstStyle/>
          <a:p>
            <a:r>
              <a:rPr lang="pt-BR" dirty="0"/>
              <a:t>como é feita a escolha?</a:t>
            </a:r>
          </a:p>
        </p:txBody>
      </p:sp>
      <p:pic>
        <p:nvPicPr>
          <p:cNvPr id="3" name="Picture 2" descr="A picture containing drawing&#10;&#10;Description automatically generated">
            <a:extLst>
              <a:ext uri="{FF2B5EF4-FFF2-40B4-BE49-F238E27FC236}">
                <a16:creationId xmlns:a16="http://schemas.microsoft.com/office/drawing/2014/main" id="{09015C7E-7154-4B5E-A6C5-0EECA1636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830" y="3016054"/>
            <a:ext cx="4962916" cy="2852934"/>
          </a:xfrm>
          <a:prstGeom prst="rect">
            <a:avLst/>
          </a:prstGeom>
        </p:spPr>
      </p:pic>
      <p:sp>
        <p:nvSpPr>
          <p:cNvPr id="4" name="Rectangle: Rounded Corners 3">
            <a:extLst>
              <a:ext uri="{FF2B5EF4-FFF2-40B4-BE49-F238E27FC236}">
                <a16:creationId xmlns:a16="http://schemas.microsoft.com/office/drawing/2014/main" id="{AB042FA7-AB40-4FCC-8778-78516BF94595}"/>
              </a:ext>
            </a:extLst>
          </p:cNvPr>
          <p:cNvSpPr/>
          <p:nvPr/>
        </p:nvSpPr>
        <p:spPr>
          <a:xfrm>
            <a:off x="1285858" y="1449131"/>
            <a:ext cx="2700000" cy="900000"/>
          </a:xfrm>
          <a:prstGeom prst="roundRect">
            <a:avLst/>
          </a:prstGeom>
          <a:solidFill>
            <a:schemeClr val="accent3"/>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lumMod val="10000"/>
                  </a:schemeClr>
                </a:solidFill>
              </a:rPr>
              <a:t>seleciono o lote com melhor acessibilidade</a:t>
            </a:r>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D2E250BA-B30D-4721-BD4A-1F46F4187634}"/>
                  </a:ext>
                </a:extLst>
              </p:cNvPr>
              <p:cNvSpPr/>
              <p:nvPr/>
            </p:nvSpPr>
            <p:spPr>
              <a:xfrm>
                <a:off x="1285858" y="3303460"/>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accent3">
                                  <a:lumMod val="10000"/>
                                </a:schemeClr>
                              </a:solidFill>
                              <a:latin typeface="Cambria Math" panose="02040503050406030204" pitchFamily="18" charset="0"/>
                            </a:rPr>
                          </m:ctrlPr>
                        </m:naryPr>
                        <m:sub/>
                        <m:sup/>
                        <m:e>
                          <m:r>
                            <a:rPr lang="pt-BR" i="1">
                              <a:solidFill>
                                <a:schemeClr val="accent3">
                                  <a:lumMod val="10000"/>
                                </a:schemeClr>
                              </a:solidFill>
                              <a:latin typeface="Cambria Math" panose="02040503050406030204" pitchFamily="18" charset="0"/>
                            </a:rPr>
                            <m:t>𝑈𝐻</m:t>
                          </m:r>
                        </m:e>
                      </m:nary>
                      <m:r>
                        <a:rPr lang="pt-BR" b="0" i="1" smtClean="0">
                          <a:solidFill>
                            <a:schemeClr val="accent3">
                              <a:lumMod val="10000"/>
                            </a:schemeClr>
                          </a:solidFill>
                          <a:latin typeface="Cambria Math" panose="02040503050406030204" pitchFamily="18" charset="0"/>
                        </a:rPr>
                        <m:t>&gt;</m:t>
                      </m:r>
                      <m:r>
                        <a:rPr lang="pt-BR" i="1">
                          <a:solidFill>
                            <a:schemeClr val="accent3">
                              <a:lumMod val="10000"/>
                            </a:schemeClr>
                          </a:solidFill>
                          <a:latin typeface="Cambria Math" panose="02040503050406030204" pitchFamily="18" charset="0"/>
                        </a:rPr>
                        <m:t>𝑈</m:t>
                      </m:r>
                      <m:sSub>
                        <m:sSubPr>
                          <m:ctrlPr>
                            <a:rPr lang="pt-BR" i="1">
                              <a:solidFill>
                                <a:schemeClr val="accent3">
                                  <a:lumMod val="10000"/>
                                </a:schemeClr>
                              </a:solidFill>
                              <a:latin typeface="Cambria Math" panose="02040503050406030204" pitchFamily="18" charset="0"/>
                            </a:rPr>
                          </m:ctrlPr>
                        </m:sSubPr>
                        <m:e>
                          <m:r>
                            <a:rPr lang="pt-BR" i="1">
                              <a:solidFill>
                                <a:schemeClr val="accent3">
                                  <a:lumMod val="10000"/>
                                </a:schemeClr>
                              </a:solidFill>
                              <a:latin typeface="Cambria Math" panose="02040503050406030204" pitchFamily="18" charset="0"/>
                            </a:rPr>
                            <m:t>𝐻</m:t>
                          </m:r>
                        </m:e>
                        <m:sub>
                          <m:r>
                            <m:rPr>
                              <m:sty m:val="p"/>
                            </m:rPr>
                            <a:rPr lang="pt-BR">
                              <a:solidFill>
                                <a:schemeClr val="accent3">
                                  <a:lumMod val="10000"/>
                                </a:schemeClr>
                              </a:solidFill>
                              <a:latin typeface="Cambria Math" panose="02040503050406030204" pitchFamily="18" charset="0"/>
                            </a:rPr>
                            <m:t>lim</m:t>
                          </m:r>
                        </m:sub>
                      </m:sSub>
                    </m:oMath>
                  </m:oMathPara>
                </a14:m>
                <a:endParaRPr lang="pt-BR" dirty="0">
                  <a:solidFill>
                    <a:schemeClr val="accent3">
                      <a:lumMod val="10000"/>
                    </a:schemeClr>
                  </a:solidFill>
                </a:endParaRPr>
              </a:p>
            </p:txBody>
          </p:sp>
        </mc:Choice>
        <mc:Fallback xmlns="">
          <p:sp>
            <p:nvSpPr>
              <p:cNvPr id="5" name="Rectangle: Rounded Corners 4">
                <a:extLst>
                  <a:ext uri="{FF2B5EF4-FFF2-40B4-BE49-F238E27FC236}">
                    <a16:creationId xmlns:a16="http://schemas.microsoft.com/office/drawing/2014/main" id="{D2E250BA-B30D-4721-BD4A-1F46F4187634}"/>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4"/>
                <a:stretch>
                  <a:fillRect/>
                </a:stretch>
              </a:blipFill>
            </p:spPr>
            <p:txBody>
              <a:bodyPr/>
              <a:lstStyle/>
              <a:p>
                <a:r>
                  <a:rPr lang="pt-BR">
                    <a:noFill/>
                  </a:rPr>
                  <a:t> </a:t>
                </a:r>
              </a:p>
            </p:txBody>
          </p:sp>
        </mc:Fallback>
      </mc:AlternateContent>
      <p:sp>
        <p:nvSpPr>
          <p:cNvPr id="6" name="Oval 5">
            <a:extLst>
              <a:ext uri="{FF2B5EF4-FFF2-40B4-BE49-F238E27FC236}">
                <a16:creationId xmlns:a16="http://schemas.microsoft.com/office/drawing/2014/main" id="{F0634007-ED05-4B86-A2FB-6B8FBC6DA4A0}"/>
              </a:ext>
            </a:extLst>
          </p:cNvPr>
          <p:cNvSpPr/>
          <p:nvPr/>
        </p:nvSpPr>
        <p:spPr>
          <a:xfrm>
            <a:off x="2280258" y="5157788"/>
            <a:ext cx="711200" cy="711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7" name="Oval 6">
            <a:extLst>
              <a:ext uri="{FF2B5EF4-FFF2-40B4-BE49-F238E27FC236}">
                <a16:creationId xmlns:a16="http://schemas.microsoft.com/office/drawing/2014/main" id="{6083517D-EC87-4929-AAE2-CA0EF84CEBC8}"/>
              </a:ext>
            </a:extLst>
          </p:cNvPr>
          <p:cNvSpPr/>
          <p:nvPr/>
        </p:nvSpPr>
        <p:spPr>
          <a:xfrm>
            <a:off x="2404006" y="5281536"/>
            <a:ext cx="471324" cy="471324"/>
          </a:xfrm>
          <a:prstGeom prst="ellipse">
            <a:avLst/>
          </a:prstGeom>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8" name="Straight Arrow Connector 7">
            <a:extLst>
              <a:ext uri="{FF2B5EF4-FFF2-40B4-BE49-F238E27FC236}">
                <a16:creationId xmlns:a16="http://schemas.microsoft.com/office/drawing/2014/main" id="{1E5DA094-B64D-46FA-84CA-5F90CBAEC349}"/>
              </a:ext>
            </a:extLst>
          </p:cNvPr>
          <p:cNvCxnSpPr>
            <a:stCxn id="4" idx="2"/>
            <a:endCxn id="5"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10" name="Straight Arrow Connector 9">
            <a:extLst>
              <a:ext uri="{FF2B5EF4-FFF2-40B4-BE49-F238E27FC236}">
                <a16:creationId xmlns:a16="http://schemas.microsoft.com/office/drawing/2014/main" id="{3514BDBB-5EF8-470B-9518-4B4A53272F6E}"/>
              </a:ext>
            </a:extLst>
          </p:cNvPr>
          <p:cNvCxnSpPr>
            <a:cxnSpLocks/>
            <a:stCxn id="5" idx="2"/>
            <a:endCxn id="6" idx="0"/>
          </p:cNvCxnSpPr>
          <p:nvPr/>
        </p:nvCxnSpPr>
        <p:spPr>
          <a:xfrm>
            <a:off x="2635858" y="4203460"/>
            <a:ext cx="0" cy="954328"/>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11" name="Straight Arrow Connector 22">
            <a:extLst>
              <a:ext uri="{FF2B5EF4-FFF2-40B4-BE49-F238E27FC236}">
                <a16:creationId xmlns:a16="http://schemas.microsoft.com/office/drawing/2014/main" id="{ACEF7C3C-5CB0-4F2D-B5FB-D92EB2E46596}"/>
              </a:ext>
            </a:extLst>
          </p:cNvPr>
          <p:cNvCxnSpPr>
            <a:cxnSpLocks/>
            <a:stCxn id="5" idx="1"/>
            <a:endCxn id="4" idx="1"/>
          </p:cNvCxnSpPr>
          <p:nvPr/>
        </p:nvCxnSpPr>
        <p:spPr>
          <a:xfrm rot="10800000">
            <a:off x="1285858" y="1899132"/>
            <a:ext cx="12700" cy="1854329"/>
          </a:xfrm>
          <a:prstGeom prst="bentConnector3">
            <a:avLst>
              <a:gd name="adj1" fmla="val 5775000"/>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5F2375B1-7679-40B8-BAF2-D9AA912AA3F2}"/>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accent1">
                    <a:lumMod val="25000"/>
                    <a:lumOff val="75000"/>
                  </a:schemeClr>
                </a:solidFill>
              </a:rPr>
              <a:t>Não</a:t>
            </a:r>
          </a:p>
        </p:txBody>
      </p:sp>
      <p:sp>
        <p:nvSpPr>
          <p:cNvPr id="13" name="TextBox 12">
            <a:extLst>
              <a:ext uri="{FF2B5EF4-FFF2-40B4-BE49-F238E27FC236}">
                <a16:creationId xmlns:a16="http://schemas.microsoft.com/office/drawing/2014/main" id="{48B33FC0-5442-45F0-AC8B-C43578392EC2}"/>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accent1">
                    <a:lumMod val="25000"/>
                    <a:lumOff val="75000"/>
                  </a:schemeClr>
                </a:solidFill>
              </a:rPr>
              <a:t>Sim</a:t>
            </a:r>
          </a:p>
        </p:txBody>
      </p:sp>
    </p:spTree>
    <p:extLst>
      <p:ext uri="{BB962C8B-B14F-4D97-AF65-F5344CB8AC3E}">
        <p14:creationId xmlns:p14="http://schemas.microsoft.com/office/powerpoint/2010/main" val="360254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32325F4-05AB-4E80-885C-2854424F4DC0}"/>
              </a:ext>
            </a:extLst>
          </p:cNvPr>
          <p:cNvSpPr>
            <a:spLocks noGrp="1"/>
          </p:cNvSpPr>
          <p:nvPr>
            <p:ph type="title"/>
          </p:nvPr>
        </p:nvSpPr>
        <p:spPr/>
        <p:txBody>
          <a:bodyPr>
            <a:normAutofit/>
          </a:bodyPr>
          <a:lstStyle/>
          <a:p>
            <a:r>
              <a:rPr lang="pt-BR" dirty="0"/>
              <a:t>como é feita a escolha?</a:t>
            </a:r>
          </a:p>
        </p:txBody>
      </p:sp>
      <p:pic>
        <p:nvPicPr>
          <p:cNvPr id="3" name="Picture 2" descr="A picture containing drawing&#10;&#10;Description automatically generated">
            <a:extLst>
              <a:ext uri="{FF2B5EF4-FFF2-40B4-BE49-F238E27FC236}">
                <a16:creationId xmlns:a16="http://schemas.microsoft.com/office/drawing/2014/main" id="{09015C7E-7154-4B5E-A6C5-0EECA1636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830" y="3016054"/>
            <a:ext cx="4962916" cy="2852934"/>
          </a:xfrm>
          <a:prstGeom prst="rect">
            <a:avLst/>
          </a:prstGeom>
        </p:spPr>
      </p:pic>
      <p:sp>
        <p:nvSpPr>
          <p:cNvPr id="4" name="Rectangle: Rounded Corners 3">
            <a:extLst>
              <a:ext uri="{FF2B5EF4-FFF2-40B4-BE49-F238E27FC236}">
                <a16:creationId xmlns:a16="http://schemas.microsoft.com/office/drawing/2014/main" id="{AB042FA7-AB40-4FCC-8778-78516BF94595}"/>
              </a:ext>
            </a:extLst>
          </p:cNvPr>
          <p:cNvSpPr/>
          <p:nvPr/>
        </p:nvSpPr>
        <p:spPr>
          <a:xfrm>
            <a:off x="1285858" y="1449131"/>
            <a:ext cx="2700000" cy="900000"/>
          </a:xfrm>
          <a:prstGeom prst="roundRect">
            <a:avLst/>
          </a:prstGeom>
          <a:solidFill>
            <a:schemeClr val="accent3"/>
          </a:solidFill>
          <a:ln>
            <a:solidFill>
              <a:srgbClr val="A5A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lumMod val="10000"/>
                  </a:schemeClr>
                </a:solidFill>
              </a:rPr>
              <a:t>seleciono o lote com melhor acessibilidade</a:t>
            </a:r>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D2E250BA-B30D-4721-BD4A-1F46F4187634}"/>
                  </a:ext>
                </a:extLst>
              </p:cNvPr>
              <p:cNvSpPr/>
              <p:nvPr/>
            </p:nvSpPr>
            <p:spPr>
              <a:xfrm>
                <a:off x="1285858" y="3303460"/>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accent3">
                                  <a:lumMod val="10000"/>
                                </a:schemeClr>
                              </a:solidFill>
                              <a:latin typeface="Cambria Math" panose="02040503050406030204" pitchFamily="18" charset="0"/>
                            </a:rPr>
                          </m:ctrlPr>
                        </m:naryPr>
                        <m:sub/>
                        <m:sup/>
                        <m:e>
                          <m:r>
                            <a:rPr lang="pt-BR" i="1">
                              <a:solidFill>
                                <a:schemeClr val="accent3">
                                  <a:lumMod val="10000"/>
                                </a:schemeClr>
                              </a:solidFill>
                              <a:latin typeface="Cambria Math" panose="02040503050406030204" pitchFamily="18" charset="0"/>
                            </a:rPr>
                            <m:t>𝑈𝐻</m:t>
                          </m:r>
                        </m:e>
                      </m:nary>
                      <m:r>
                        <a:rPr lang="pt-BR" b="0" i="1" smtClean="0">
                          <a:solidFill>
                            <a:schemeClr val="accent3">
                              <a:lumMod val="10000"/>
                            </a:schemeClr>
                          </a:solidFill>
                          <a:latin typeface="Cambria Math" panose="02040503050406030204" pitchFamily="18" charset="0"/>
                        </a:rPr>
                        <m:t>&gt;</m:t>
                      </m:r>
                      <m:r>
                        <a:rPr lang="pt-BR" i="1">
                          <a:solidFill>
                            <a:schemeClr val="accent3">
                              <a:lumMod val="10000"/>
                            </a:schemeClr>
                          </a:solidFill>
                          <a:latin typeface="Cambria Math" panose="02040503050406030204" pitchFamily="18" charset="0"/>
                        </a:rPr>
                        <m:t>𝑈</m:t>
                      </m:r>
                      <m:sSub>
                        <m:sSubPr>
                          <m:ctrlPr>
                            <a:rPr lang="pt-BR" i="1">
                              <a:solidFill>
                                <a:schemeClr val="accent3">
                                  <a:lumMod val="10000"/>
                                </a:schemeClr>
                              </a:solidFill>
                              <a:latin typeface="Cambria Math" panose="02040503050406030204" pitchFamily="18" charset="0"/>
                            </a:rPr>
                          </m:ctrlPr>
                        </m:sSubPr>
                        <m:e>
                          <m:r>
                            <a:rPr lang="pt-BR" i="1">
                              <a:solidFill>
                                <a:schemeClr val="accent3">
                                  <a:lumMod val="10000"/>
                                </a:schemeClr>
                              </a:solidFill>
                              <a:latin typeface="Cambria Math" panose="02040503050406030204" pitchFamily="18" charset="0"/>
                            </a:rPr>
                            <m:t>𝐻</m:t>
                          </m:r>
                        </m:e>
                        <m:sub>
                          <m:r>
                            <m:rPr>
                              <m:sty m:val="p"/>
                            </m:rPr>
                            <a:rPr lang="pt-BR">
                              <a:solidFill>
                                <a:schemeClr val="accent3">
                                  <a:lumMod val="10000"/>
                                </a:schemeClr>
                              </a:solidFill>
                              <a:latin typeface="Cambria Math" panose="02040503050406030204" pitchFamily="18" charset="0"/>
                            </a:rPr>
                            <m:t>lim</m:t>
                          </m:r>
                        </m:sub>
                      </m:sSub>
                    </m:oMath>
                  </m:oMathPara>
                </a14:m>
                <a:endParaRPr lang="pt-BR" dirty="0">
                  <a:solidFill>
                    <a:schemeClr val="accent3">
                      <a:lumMod val="10000"/>
                    </a:schemeClr>
                  </a:solidFill>
                </a:endParaRPr>
              </a:p>
            </p:txBody>
          </p:sp>
        </mc:Choice>
        <mc:Fallback xmlns="">
          <p:sp>
            <p:nvSpPr>
              <p:cNvPr id="5" name="Rectangle: Rounded Corners 4">
                <a:extLst>
                  <a:ext uri="{FF2B5EF4-FFF2-40B4-BE49-F238E27FC236}">
                    <a16:creationId xmlns:a16="http://schemas.microsoft.com/office/drawing/2014/main" id="{D2E250BA-B30D-4721-BD4A-1F46F4187634}"/>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4"/>
                <a:stretch>
                  <a:fillRect/>
                </a:stretch>
              </a:blipFill>
            </p:spPr>
            <p:txBody>
              <a:bodyPr/>
              <a:lstStyle/>
              <a:p>
                <a:r>
                  <a:rPr lang="pt-BR">
                    <a:noFill/>
                  </a:rPr>
                  <a:t> </a:t>
                </a:r>
              </a:p>
            </p:txBody>
          </p:sp>
        </mc:Fallback>
      </mc:AlternateContent>
      <p:sp>
        <p:nvSpPr>
          <p:cNvPr id="6" name="Oval 5">
            <a:extLst>
              <a:ext uri="{FF2B5EF4-FFF2-40B4-BE49-F238E27FC236}">
                <a16:creationId xmlns:a16="http://schemas.microsoft.com/office/drawing/2014/main" id="{F0634007-ED05-4B86-A2FB-6B8FBC6DA4A0}"/>
              </a:ext>
            </a:extLst>
          </p:cNvPr>
          <p:cNvSpPr/>
          <p:nvPr/>
        </p:nvSpPr>
        <p:spPr>
          <a:xfrm>
            <a:off x="2280258" y="5157788"/>
            <a:ext cx="711200" cy="711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7" name="Oval 6">
            <a:extLst>
              <a:ext uri="{FF2B5EF4-FFF2-40B4-BE49-F238E27FC236}">
                <a16:creationId xmlns:a16="http://schemas.microsoft.com/office/drawing/2014/main" id="{6083517D-EC87-4929-AAE2-CA0EF84CEBC8}"/>
              </a:ext>
            </a:extLst>
          </p:cNvPr>
          <p:cNvSpPr/>
          <p:nvPr/>
        </p:nvSpPr>
        <p:spPr>
          <a:xfrm>
            <a:off x="2404006" y="5281536"/>
            <a:ext cx="471324" cy="471324"/>
          </a:xfrm>
          <a:prstGeom prst="ellipse">
            <a:avLst/>
          </a:prstGeom>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8" name="Straight Arrow Connector 7">
            <a:extLst>
              <a:ext uri="{FF2B5EF4-FFF2-40B4-BE49-F238E27FC236}">
                <a16:creationId xmlns:a16="http://schemas.microsoft.com/office/drawing/2014/main" id="{1E5DA094-B64D-46FA-84CA-5F90CBAEC349}"/>
              </a:ext>
            </a:extLst>
          </p:cNvPr>
          <p:cNvCxnSpPr>
            <a:stCxn id="4" idx="2"/>
            <a:endCxn id="5"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10" name="Straight Arrow Connector 9">
            <a:extLst>
              <a:ext uri="{FF2B5EF4-FFF2-40B4-BE49-F238E27FC236}">
                <a16:creationId xmlns:a16="http://schemas.microsoft.com/office/drawing/2014/main" id="{3514BDBB-5EF8-470B-9518-4B4A53272F6E}"/>
              </a:ext>
            </a:extLst>
          </p:cNvPr>
          <p:cNvCxnSpPr>
            <a:cxnSpLocks/>
            <a:stCxn id="5" idx="2"/>
            <a:endCxn id="6" idx="0"/>
          </p:cNvCxnSpPr>
          <p:nvPr/>
        </p:nvCxnSpPr>
        <p:spPr>
          <a:xfrm>
            <a:off x="2635858" y="4203460"/>
            <a:ext cx="0" cy="954328"/>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11" name="Straight Arrow Connector 22">
            <a:extLst>
              <a:ext uri="{FF2B5EF4-FFF2-40B4-BE49-F238E27FC236}">
                <a16:creationId xmlns:a16="http://schemas.microsoft.com/office/drawing/2014/main" id="{ACEF7C3C-5CB0-4F2D-B5FB-D92EB2E46596}"/>
              </a:ext>
            </a:extLst>
          </p:cNvPr>
          <p:cNvCxnSpPr>
            <a:cxnSpLocks/>
            <a:stCxn id="5" idx="1"/>
            <a:endCxn id="4" idx="1"/>
          </p:cNvCxnSpPr>
          <p:nvPr/>
        </p:nvCxnSpPr>
        <p:spPr>
          <a:xfrm rot="10800000">
            <a:off x="1285858" y="1899132"/>
            <a:ext cx="12700" cy="1854329"/>
          </a:xfrm>
          <a:prstGeom prst="bentConnector3">
            <a:avLst>
              <a:gd name="adj1" fmla="val 5775000"/>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5F2375B1-7679-40B8-BAF2-D9AA912AA3F2}"/>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accent1">
                    <a:lumMod val="25000"/>
                    <a:lumOff val="75000"/>
                  </a:schemeClr>
                </a:solidFill>
              </a:rPr>
              <a:t>Não</a:t>
            </a:r>
          </a:p>
        </p:txBody>
      </p:sp>
      <p:sp>
        <p:nvSpPr>
          <p:cNvPr id="13" name="TextBox 12">
            <a:extLst>
              <a:ext uri="{FF2B5EF4-FFF2-40B4-BE49-F238E27FC236}">
                <a16:creationId xmlns:a16="http://schemas.microsoft.com/office/drawing/2014/main" id="{48B33FC0-5442-45F0-AC8B-C43578392EC2}"/>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accent1">
                    <a:lumMod val="25000"/>
                    <a:lumOff val="75000"/>
                  </a:schemeClr>
                </a:solidFill>
              </a:rPr>
              <a:t>Sim</a:t>
            </a:r>
          </a:p>
        </p:txBody>
      </p:sp>
      <p:pic>
        <p:nvPicPr>
          <p:cNvPr id="14" name="Picture 13" descr="A close up of a window&#10;&#10;Description automatically generated">
            <a:extLst>
              <a:ext uri="{FF2B5EF4-FFF2-40B4-BE49-F238E27FC236}">
                <a16:creationId xmlns:a16="http://schemas.microsoft.com/office/drawing/2014/main" id="{D564811D-F6F6-49E4-830C-06B074B8C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5440" y="1449131"/>
            <a:ext cx="1808480" cy="1808480"/>
          </a:xfrm>
          <a:prstGeom prst="rect">
            <a:avLst/>
          </a:prstGeom>
        </p:spPr>
      </p:pic>
    </p:spTree>
    <p:extLst>
      <p:ext uri="{BB962C8B-B14F-4D97-AF65-F5344CB8AC3E}">
        <p14:creationId xmlns:p14="http://schemas.microsoft.com/office/powerpoint/2010/main" val="2623331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CCCBD64-CAC2-41CF-96CA-89D07BD3B21C}"/>
              </a:ext>
            </a:extLst>
          </p:cNvPr>
          <p:cNvSpPr>
            <a:spLocks noGrp="1"/>
          </p:cNvSpPr>
          <p:nvPr>
            <p:ph type="title"/>
          </p:nvPr>
        </p:nvSpPr>
        <p:spPr/>
        <p:txBody>
          <a:bodyPr>
            <a:normAutofit/>
          </a:bodyPr>
          <a:lstStyle/>
          <a:p>
            <a:r>
              <a:rPr lang="pt-BR" dirty="0"/>
              <a:t>como é feita a escolha?</a:t>
            </a:r>
          </a:p>
        </p:txBody>
      </p:sp>
      <p:pic>
        <p:nvPicPr>
          <p:cNvPr id="74" name="Picture 73" descr="A close up of a window&#10;&#10;Description automatically generated">
            <a:extLst>
              <a:ext uri="{FF2B5EF4-FFF2-40B4-BE49-F238E27FC236}">
                <a16:creationId xmlns:a16="http://schemas.microsoft.com/office/drawing/2014/main" id="{0426786A-DAB3-4E1B-B63D-B54CBA639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440" y="1449131"/>
            <a:ext cx="1808480" cy="1808480"/>
          </a:xfrm>
          <a:prstGeom prst="rect">
            <a:avLst/>
          </a:prstGeom>
        </p:spPr>
      </p:pic>
      <p:sp>
        <p:nvSpPr>
          <p:cNvPr id="16" name="Rectangle: Rounded Corners 15">
            <a:extLst>
              <a:ext uri="{FF2B5EF4-FFF2-40B4-BE49-F238E27FC236}">
                <a16:creationId xmlns:a16="http://schemas.microsoft.com/office/drawing/2014/main" id="{D4E7084D-BE20-4724-B41F-9380B91CD101}"/>
              </a:ext>
            </a:extLst>
          </p:cNvPr>
          <p:cNvSpPr/>
          <p:nvPr/>
        </p:nvSpPr>
        <p:spPr>
          <a:xfrm>
            <a:off x="1285858" y="1449131"/>
            <a:ext cx="2700000" cy="90000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rPr>
              <a:t>seleciono o lote com melhor acessibilidade</a:t>
            </a:r>
          </a:p>
        </p:txBody>
      </p:sp>
      <mc:AlternateContent xmlns:mc="http://schemas.openxmlformats.org/markup-compatibility/2006" xmlns:a14="http://schemas.microsoft.com/office/drawing/2010/main">
        <mc:Choice Requires="a14">
          <p:sp>
            <p:nvSpPr>
              <p:cNvPr id="17" name="Rectangle: Rounded Corners 16">
                <a:extLst>
                  <a:ext uri="{FF2B5EF4-FFF2-40B4-BE49-F238E27FC236}">
                    <a16:creationId xmlns:a16="http://schemas.microsoft.com/office/drawing/2014/main" id="{DEFA5BB7-E89E-496F-8D0E-DB27EAAFEED7}"/>
                  </a:ext>
                </a:extLst>
              </p:cNvPr>
              <p:cNvSpPr/>
              <p:nvPr/>
            </p:nvSpPr>
            <p:spPr>
              <a:xfrm>
                <a:off x="1285858" y="3303460"/>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accent3">
                                  <a:lumMod val="10000"/>
                                </a:schemeClr>
                              </a:solidFill>
                              <a:latin typeface="Cambria Math" panose="02040503050406030204" pitchFamily="18" charset="0"/>
                            </a:rPr>
                          </m:ctrlPr>
                        </m:naryPr>
                        <m:sub/>
                        <m:sup/>
                        <m:e>
                          <m:r>
                            <a:rPr lang="pt-BR" i="1">
                              <a:solidFill>
                                <a:schemeClr val="accent3">
                                  <a:lumMod val="10000"/>
                                </a:schemeClr>
                              </a:solidFill>
                              <a:latin typeface="Cambria Math" panose="02040503050406030204" pitchFamily="18" charset="0"/>
                            </a:rPr>
                            <m:t>𝑈𝐻</m:t>
                          </m:r>
                        </m:e>
                      </m:nary>
                      <m:r>
                        <a:rPr lang="pt-BR" b="0" i="0" smtClean="0">
                          <a:solidFill>
                            <a:schemeClr val="accent3">
                              <a:lumMod val="10000"/>
                            </a:schemeClr>
                          </a:solidFill>
                          <a:latin typeface="Cambria Math" panose="02040503050406030204" pitchFamily="18" charset="0"/>
                        </a:rPr>
                        <m:t>&gt;</m:t>
                      </m:r>
                      <m:r>
                        <a:rPr lang="pt-BR" i="1">
                          <a:solidFill>
                            <a:schemeClr val="accent3">
                              <a:lumMod val="10000"/>
                            </a:schemeClr>
                          </a:solidFill>
                          <a:latin typeface="Cambria Math" panose="02040503050406030204" pitchFamily="18" charset="0"/>
                        </a:rPr>
                        <m:t>𝑈</m:t>
                      </m:r>
                      <m:sSub>
                        <m:sSubPr>
                          <m:ctrlPr>
                            <a:rPr lang="pt-BR" i="1">
                              <a:solidFill>
                                <a:schemeClr val="accent3">
                                  <a:lumMod val="10000"/>
                                </a:schemeClr>
                              </a:solidFill>
                              <a:latin typeface="Cambria Math" panose="02040503050406030204" pitchFamily="18" charset="0"/>
                            </a:rPr>
                          </m:ctrlPr>
                        </m:sSubPr>
                        <m:e>
                          <m:r>
                            <a:rPr lang="pt-BR" i="1">
                              <a:solidFill>
                                <a:schemeClr val="accent3">
                                  <a:lumMod val="10000"/>
                                </a:schemeClr>
                              </a:solidFill>
                              <a:latin typeface="Cambria Math" panose="02040503050406030204" pitchFamily="18" charset="0"/>
                            </a:rPr>
                            <m:t>𝐻</m:t>
                          </m:r>
                        </m:e>
                        <m:sub>
                          <m:r>
                            <m:rPr>
                              <m:sty m:val="p"/>
                            </m:rPr>
                            <a:rPr lang="pt-BR">
                              <a:solidFill>
                                <a:schemeClr val="accent3">
                                  <a:lumMod val="10000"/>
                                </a:schemeClr>
                              </a:solidFill>
                              <a:latin typeface="Cambria Math" panose="02040503050406030204" pitchFamily="18" charset="0"/>
                            </a:rPr>
                            <m:t>lim</m:t>
                          </m:r>
                        </m:sub>
                      </m:sSub>
                    </m:oMath>
                  </m:oMathPara>
                </a14:m>
                <a:endParaRPr lang="pt-BR" dirty="0">
                  <a:solidFill>
                    <a:schemeClr val="accent3">
                      <a:lumMod val="10000"/>
                    </a:schemeClr>
                  </a:solidFill>
                </a:endParaRPr>
              </a:p>
            </p:txBody>
          </p:sp>
        </mc:Choice>
        <mc:Fallback xmlns="">
          <p:sp>
            <p:nvSpPr>
              <p:cNvPr id="17" name="Rectangle: Rounded Corners 16">
                <a:extLst>
                  <a:ext uri="{FF2B5EF4-FFF2-40B4-BE49-F238E27FC236}">
                    <a16:creationId xmlns:a16="http://schemas.microsoft.com/office/drawing/2014/main" id="{DEFA5BB7-E89E-496F-8D0E-DB27EAAFEED7}"/>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4"/>
                <a:stretch>
                  <a:fillRect/>
                </a:stretch>
              </a:blipFill>
            </p:spPr>
            <p:txBody>
              <a:bodyPr/>
              <a:lstStyle/>
              <a:p>
                <a:r>
                  <a:rPr lang="pt-BR">
                    <a:noFill/>
                  </a:rPr>
                  <a:t> </a:t>
                </a:r>
              </a:p>
            </p:txBody>
          </p:sp>
        </mc:Fallback>
      </mc:AlternateContent>
      <p:sp>
        <p:nvSpPr>
          <p:cNvPr id="19" name="Oval 18">
            <a:extLst>
              <a:ext uri="{FF2B5EF4-FFF2-40B4-BE49-F238E27FC236}">
                <a16:creationId xmlns:a16="http://schemas.microsoft.com/office/drawing/2014/main" id="{A0B2F1B4-2682-4790-867D-795C733E10B5}"/>
              </a:ext>
            </a:extLst>
          </p:cNvPr>
          <p:cNvSpPr/>
          <p:nvPr/>
        </p:nvSpPr>
        <p:spPr>
          <a:xfrm>
            <a:off x="2280258" y="5157788"/>
            <a:ext cx="711200" cy="711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0" name="Oval 19">
            <a:extLst>
              <a:ext uri="{FF2B5EF4-FFF2-40B4-BE49-F238E27FC236}">
                <a16:creationId xmlns:a16="http://schemas.microsoft.com/office/drawing/2014/main" id="{21D9ED89-BADE-4C31-88FE-CE17508C77AE}"/>
              </a:ext>
            </a:extLst>
          </p:cNvPr>
          <p:cNvSpPr/>
          <p:nvPr/>
        </p:nvSpPr>
        <p:spPr>
          <a:xfrm>
            <a:off x="2404006" y="5281536"/>
            <a:ext cx="471324" cy="471324"/>
          </a:xfrm>
          <a:prstGeom prst="ellipse">
            <a:avLst/>
          </a:prstGeom>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21" name="Straight Arrow Connector 20">
            <a:extLst>
              <a:ext uri="{FF2B5EF4-FFF2-40B4-BE49-F238E27FC236}">
                <a16:creationId xmlns:a16="http://schemas.microsoft.com/office/drawing/2014/main" id="{6B511554-A25C-4F51-B190-CFED693BB2BE}"/>
              </a:ext>
            </a:extLst>
          </p:cNvPr>
          <p:cNvCxnSpPr>
            <a:stCxn id="16" idx="2"/>
            <a:endCxn id="17"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AF3F5435-842D-4EC4-9741-92B4DA1BF52F}"/>
              </a:ext>
            </a:extLst>
          </p:cNvPr>
          <p:cNvCxnSpPr>
            <a:cxnSpLocks/>
            <a:stCxn id="17" idx="2"/>
            <a:endCxn id="19" idx="0"/>
          </p:cNvCxnSpPr>
          <p:nvPr/>
        </p:nvCxnSpPr>
        <p:spPr>
          <a:xfrm>
            <a:off x="2635858" y="4203460"/>
            <a:ext cx="0" cy="954328"/>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8EAB1F4C-5AAB-4892-A790-DCD407A656A1}"/>
              </a:ext>
            </a:extLst>
          </p:cNvPr>
          <p:cNvCxnSpPr>
            <a:cxnSpLocks/>
            <a:stCxn id="17" idx="1"/>
            <a:endCxn id="16" idx="1"/>
          </p:cNvCxnSpPr>
          <p:nvPr/>
        </p:nvCxnSpPr>
        <p:spPr>
          <a:xfrm rot="10800000">
            <a:off x="1285858" y="1899132"/>
            <a:ext cx="12700" cy="1854329"/>
          </a:xfrm>
          <a:prstGeom prst="bentConnector3">
            <a:avLst>
              <a:gd name="adj1" fmla="val 5775000"/>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pic>
        <p:nvPicPr>
          <p:cNvPr id="14" name="Picture 13">
            <a:extLst>
              <a:ext uri="{FF2B5EF4-FFF2-40B4-BE49-F238E27FC236}">
                <a16:creationId xmlns:a16="http://schemas.microsoft.com/office/drawing/2014/main" id="{F485BE67-3EBC-4042-9AED-FDA433833A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87830" y="3374957"/>
            <a:ext cx="4962916" cy="2494031"/>
          </a:xfrm>
          <a:prstGeom prst="rect">
            <a:avLst/>
          </a:prstGeom>
        </p:spPr>
      </p:pic>
      <p:sp>
        <p:nvSpPr>
          <p:cNvPr id="15" name="TextBox 14">
            <a:extLst>
              <a:ext uri="{FF2B5EF4-FFF2-40B4-BE49-F238E27FC236}">
                <a16:creationId xmlns:a16="http://schemas.microsoft.com/office/drawing/2014/main" id="{7B4A5722-24A3-4FD2-B262-107E26D5944D}"/>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accent1">
                    <a:lumMod val="25000"/>
                    <a:lumOff val="75000"/>
                  </a:schemeClr>
                </a:solidFill>
              </a:rPr>
              <a:t>Não</a:t>
            </a:r>
          </a:p>
        </p:txBody>
      </p:sp>
      <p:sp>
        <p:nvSpPr>
          <p:cNvPr id="18" name="TextBox 17">
            <a:extLst>
              <a:ext uri="{FF2B5EF4-FFF2-40B4-BE49-F238E27FC236}">
                <a16:creationId xmlns:a16="http://schemas.microsoft.com/office/drawing/2014/main" id="{6F329FAE-673B-406D-B04E-E93E950739B8}"/>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accent1">
                    <a:lumMod val="25000"/>
                    <a:lumOff val="75000"/>
                  </a:schemeClr>
                </a:solidFill>
              </a:rPr>
              <a:t>Sim</a:t>
            </a:r>
          </a:p>
        </p:txBody>
      </p:sp>
    </p:spTree>
    <p:extLst>
      <p:ext uri="{BB962C8B-B14F-4D97-AF65-F5344CB8AC3E}">
        <p14:creationId xmlns:p14="http://schemas.microsoft.com/office/powerpoint/2010/main" val="379728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descr="A close up of a logo&#10;&#10;Description automatically generated">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5647" y="1345497"/>
            <a:ext cx="10060706" cy="5148082"/>
          </a:xfrm>
        </p:spPr>
      </p:pic>
      <p:graphicFrame>
        <p:nvGraphicFramePr>
          <p:cNvPr id="23" name="Table 23">
            <a:extLst>
              <a:ext uri="{FF2B5EF4-FFF2-40B4-BE49-F238E27FC236}">
                <a16:creationId xmlns:a16="http://schemas.microsoft.com/office/drawing/2014/main" id="{6A6E9003-1E8C-47C9-9120-B67A32EA5F3E}"/>
              </a:ext>
            </a:extLst>
          </p:cNvPr>
          <p:cNvGraphicFramePr>
            <a:graphicFrameLocks noGrp="1"/>
          </p:cNvGraphicFramePr>
          <p:nvPr>
            <p:extLst>
              <p:ext uri="{D42A27DB-BD31-4B8C-83A1-F6EECF244321}">
                <p14:modId xmlns:p14="http://schemas.microsoft.com/office/powerpoint/2010/main" val="321485696"/>
              </p:ext>
            </p:extLst>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Tree>
    <p:extLst>
      <p:ext uri="{BB962C8B-B14F-4D97-AF65-F5344CB8AC3E}">
        <p14:creationId xmlns:p14="http://schemas.microsoft.com/office/powerpoint/2010/main" val="83001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D02CCA-6E80-4EFD-9453-005EACDE1F33}"/>
              </a:ext>
            </a:extLst>
          </p:cNvPr>
          <p:cNvSpPr>
            <a:spLocks noGrp="1"/>
          </p:cNvSpPr>
          <p:nvPr>
            <p:ph type="title"/>
          </p:nvPr>
        </p:nvSpPr>
        <p:spPr/>
        <p:txBody>
          <a:bodyPr>
            <a:normAutofit/>
          </a:bodyPr>
          <a:lstStyle/>
          <a:p>
            <a:r>
              <a:rPr lang="pt-BR" dirty="0"/>
              <a:t>como é feita a escolha?</a:t>
            </a:r>
          </a:p>
        </p:txBody>
      </p:sp>
      <p:pic>
        <p:nvPicPr>
          <p:cNvPr id="3" name="Picture 2">
            <a:extLst>
              <a:ext uri="{FF2B5EF4-FFF2-40B4-BE49-F238E27FC236}">
                <a16:creationId xmlns:a16="http://schemas.microsoft.com/office/drawing/2014/main" id="{09015C7E-7154-4B5E-A6C5-0EECA1636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7830" y="3374957"/>
            <a:ext cx="4962916" cy="2494031"/>
          </a:xfrm>
          <a:prstGeom prst="rect">
            <a:avLst/>
          </a:prstGeom>
        </p:spPr>
      </p:pic>
      <p:pic>
        <p:nvPicPr>
          <p:cNvPr id="74" name="Picture 73" descr="A close up of a window&#10;&#10;Description automatically generated">
            <a:extLst>
              <a:ext uri="{FF2B5EF4-FFF2-40B4-BE49-F238E27FC236}">
                <a16:creationId xmlns:a16="http://schemas.microsoft.com/office/drawing/2014/main" id="{0426786A-DAB3-4E1B-B63D-B54CBA639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0" y="1449131"/>
            <a:ext cx="1808480" cy="1808480"/>
          </a:xfrm>
          <a:prstGeom prst="rect">
            <a:avLst/>
          </a:prstGeom>
        </p:spPr>
      </p:pic>
      <p:sp>
        <p:nvSpPr>
          <p:cNvPr id="14" name="Rectangle: Rounded Corners 13">
            <a:extLst>
              <a:ext uri="{FF2B5EF4-FFF2-40B4-BE49-F238E27FC236}">
                <a16:creationId xmlns:a16="http://schemas.microsoft.com/office/drawing/2014/main" id="{A81AB1C4-9B82-43AB-8520-28920D35544E}"/>
              </a:ext>
            </a:extLst>
          </p:cNvPr>
          <p:cNvSpPr/>
          <p:nvPr/>
        </p:nvSpPr>
        <p:spPr>
          <a:xfrm>
            <a:off x="1285858" y="1449131"/>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accent3">
                    <a:lumMod val="10000"/>
                  </a:schemeClr>
                </a:solidFill>
              </a:rPr>
              <a:t>seleciono o lote com melhor acessibilidade</a:t>
            </a:r>
          </a:p>
        </p:txBody>
      </p:sp>
      <mc:AlternateContent xmlns:mc="http://schemas.openxmlformats.org/markup-compatibility/2006" xmlns:a14="http://schemas.microsoft.com/office/drawing/2010/main">
        <mc:Choice Requires="a14">
          <p:sp>
            <p:nvSpPr>
              <p:cNvPr id="15" name="Rectangle: Rounded Corners 14">
                <a:extLst>
                  <a:ext uri="{FF2B5EF4-FFF2-40B4-BE49-F238E27FC236}">
                    <a16:creationId xmlns:a16="http://schemas.microsoft.com/office/drawing/2014/main" id="{8FF84457-CAE4-4DA5-88E8-69F20DE6D269}"/>
                  </a:ext>
                </a:extLst>
              </p:cNvPr>
              <p:cNvSpPr/>
              <p:nvPr/>
            </p:nvSpPr>
            <p:spPr>
              <a:xfrm>
                <a:off x="1285858" y="3303460"/>
                <a:ext cx="270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accent3"/>
                              </a:solidFill>
                              <a:latin typeface="Cambria Math" panose="02040503050406030204" pitchFamily="18" charset="0"/>
                            </a:rPr>
                          </m:ctrlPr>
                        </m:naryPr>
                        <m:sub/>
                        <m:sup/>
                        <m:e>
                          <m:r>
                            <a:rPr lang="pt-BR" i="1">
                              <a:solidFill>
                                <a:schemeClr val="accent3"/>
                              </a:solidFill>
                              <a:latin typeface="Cambria Math" panose="02040503050406030204" pitchFamily="18" charset="0"/>
                            </a:rPr>
                            <m:t>𝑈𝐻</m:t>
                          </m:r>
                        </m:e>
                      </m:nary>
                      <m:r>
                        <a:rPr lang="pt-BR" b="0" i="1" smtClean="0">
                          <a:solidFill>
                            <a:schemeClr val="accent3"/>
                          </a:solidFill>
                          <a:latin typeface="Cambria Math" panose="02040503050406030204" pitchFamily="18" charset="0"/>
                        </a:rPr>
                        <m:t>&gt;</m:t>
                      </m:r>
                      <m:r>
                        <a:rPr lang="pt-BR" i="1">
                          <a:solidFill>
                            <a:schemeClr val="accent3"/>
                          </a:solidFill>
                          <a:latin typeface="Cambria Math" panose="02040503050406030204" pitchFamily="18" charset="0"/>
                        </a:rPr>
                        <m:t>𝑈</m:t>
                      </m:r>
                      <m:sSub>
                        <m:sSubPr>
                          <m:ctrlPr>
                            <a:rPr lang="pt-BR" i="1">
                              <a:solidFill>
                                <a:schemeClr val="accent3"/>
                              </a:solidFill>
                              <a:latin typeface="Cambria Math" panose="02040503050406030204" pitchFamily="18" charset="0"/>
                            </a:rPr>
                          </m:ctrlPr>
                        </m:sSubPr>
                        <m:e>
                          <m:r>
                            <a:rPr lang="pt-BR" i="1">
                              <a:solidFill>
                                <a:schemeClr val="accent3"/>
                              </a:solidFill>
                              <a:latin typeface="Cambria Math" panose="02040503050406030204" pitchFamily="18" charset="0"/>
                            </a:rPr>
                            <m:t>𝐻</m:t>
                          </m:r>
                        </m:e>
                        <m:sub>
                          <m:r>
                            <m:rPr>
                              <m:sty m:val="p"/>
                            </m:rPr>
                            <a:rPr lang="pt-BR">
                              <a:solidFill>
                                <a:schemeClr val="accent3"/>
                              </a:solidFill>
                              <a:latin typeface="Cambria Math" panose="02040503050406030204" pitchFamily="18" charset="0"/>
                            </a:rPr>
                            <m:t>lim</m:t>
                          </m:r>
                        </m:sub>
                      </m:sSub>
                    </m:oMath>
                  </m:oMathPara>
                </a14:m>
                <a:endParaRPr lang="pt-BR" dirty="0">
                  <a:solidFill>
                    <a:schemeClr val="accent3"/>
                  </a:solidFill>
                </a:endParaRPr>
              </a:p>
            </p:txBody>
          </p:sp>
        </mc:Choice>
        <mc:Fallback xmlns="">
          <p:sp>
            <p:nvSpPr>
              <p:cNvPr id="15" name="Rectangle: Rounded Corners 14">
                <a:extLst>
                  <a:ext uri="{FF2B5EF4-FFF2-40B4-BE49-F238E27FC236}">
                    <a16:creationId xmlns:a16="http://schemas.microsoft.com/office/drawing/2014/main" id="{8FF84457-CAE4-4DA5-88E8-69F20DE6D269}"/>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5"/>
                <a:stretch>
                  <a:fillRect/>
                </a:stretch>
              </a:blipFill>
            </p:spPr>
            <p:txBody>
              <a:bodyPr/>
              <a:lstStyle/>
              <a:p>
                <a:r>
                  <a:rPr lang="pt-BR">
                    <a:noFill/>
                  </a:rPr>
                  <a:t> </a:t>
                </a:r>
              </a:p>
            </p:txBody>
          </p:sp>
        </mc:Fallback>
      </mc:AlternateContent>
      <p:sp>
        <p:nvSpPr>
          <p:cNvPr id="17" name="Oval 16">
            <a:extLst>
              <a:ext uri="{FF2B5EF4-FFF2-40B4-BE49-F238E27FC236}">
                <a16:creationId xmlns:a16="http://schemas.microsoft.com/office/drawing/2014/main" id="{59399DC3-3BF2-42D9-A3EC-AA2A3F868445}"/>
              </a:ext>
            </a:extLst>
          </p:cNvPr>
          <p:cNvSpPr/>
          <p:nvPr/>
        </p:nvSpPr>
        <p:spPr>
          <a:xfrm>
            <a:off x="2280258" y="5157788"/>
            <a:ext cx="711200" cy="711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0BEFB16D-B9E9-4A1B-83D2-2062E681CFB7}"/>
              </a:ext>
            </a:extLst>
          </p:cNvPr>
          <p:cNvSpPr/>
          <p:nvPr/>
        </p:nvSpPr>
        <p:spPr>
          <a:xfrm>
            <a:off x="2404006" y="5281536"/>
            <a:ext cx="471324" cy="471324"/>
          </a:xfrm>
          <a:prstGeom prst="ellipse">
            <a:avLst/>
          </a:prstGeom>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19" name="Straight Arrow Connector 18">
            <a:extLst>
              <a:ext uri="{FF2B5EF4-FFF2-40B4-BE49-F238E27FC236}">
                <a16:creationId xmlns:a16="http://schemas.microsoft.com/office/drawing/2014/main" id="{788F5C7E-909D-4164-BC58-E80C25D34ACD}"/>
              </a:ext>
            </a:extLst>
          </p:cNvPr>
          <p:cNvCxnSpPr>
            <a:stCxn id="14" idx="2"/>
            <a:endCxn id="15"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0" name="Straight Arrow Connector 19">
            <a:extLst>
              <a:ext uri="{FF2B5EF4-FFF2-40B4-BE49-F238E27FC236}">
                <a16:creationId xmlns:a16="http://schemas.microsoft.com/office/drawing/2014/main" id="{7C531CC3-3765-4715-B872-133BB5114CE4}"/>
              </a:ext>
            </a:extLst>
          </p:cNvPr>
          <p:cNvCxnSpPr>
            <a:cxnSpLocks/>
            <a:stCxn id="15" idx="2"/>
            <a:endCxn id="17" idx="0"/>
          </p:cNvCxnSpPr>
          <p:nvPr/>
        </p:nvCxnSpPr>
        <p:spPr>
          <a:xfrm>
            <a:off x="2635858" y="4203460"/>
            <a:ext cx="0" cy="954328"/>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1" name="Straight Arrow Connector 22">
            <a:extLst>
              <a:ext uri="{FF2B5EF4-FFF2-40B4-BE49-F238E27FC236}">
                <a16:creationId xmlns:a16="http://schemas.microsoft.com/office/drawing/2014/main" id="{F4F49B02-3E20-48DD-8F2C-C2E5C6E4031A}"/>
              </a:ext>
            </a:extLst>
          </p:cNvPr>
          <p:cNvCxnSpPr>
            <a:cxnSpLocks/>
            <a:stCxn id="15" idx="1"/>
            <a:endCxn id="14" idx="1"/>
          </p:cNvCxnSpPr>
          <p:nvPr/>
        </p:nvCxnSpPr>
        <p:spPr>
          <a:xfrm rot="10800000">
            <a:off x="1285858" y="1899132"/>
            <a:ext cx="12700" cy="1854329"/>
          </a:xfrm>
          <a:prstGeom prst="bentConnector3">
            <a:avLst>
              <a:gd name="adj1" fmla="val 5775000"/>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EEE0D65F-8C42-40C2-9B61-C93407F0C895}"/>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accent1">
                    <a:lumMod val="25000"/>
                    <a:lumOff val="75000"/>
                  </a:schemeClr>
                </a:solidFill>
              </a:rPr>
              <a:t>Não</a:t>
            </a:r>
          </a:p>
        </p:txBody>
      </p:sp>
      <p:sp>
        <p:nvSpPr>
          <p:cNvPr id="24" name="TextBox 23">
            <a:extLst>
              <a:ext uri="{FF2B5EF4-FFF2-40B4-BE49-F238E27FC236}">
                <a16:creationId xmlns:a16="http://schemas.microsoft.com/office/drawing/2014/main" id="{A89B1399-8346-40B2-8D35-9F5ADAE0DBBD}"/>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accent1">
                    <a:lumMod val="25000"/>
                    <a:lumOff val="75000"/>
                  </a:schemeClr>
                </a:solidFill>
              </a:rPr>
              <a:t>Sim</a:t>
            </a:r>
          </a:p>
        </p:txBody>
      </p:sp>
    </p:spTree>
    <p:extLst>
      <p:ext uri="{BB962C8B-B14F-4D97-AF65-F5344CB8AC3E}">
        <p14:creationId xmlns:p14="http://schemas.microsoft.com/office/powerpoint/2010/main" val="5672035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D02CCA-6E80-4EFD-9453-005EACDE1F33}"/>
              </a:ext>
            </a:extLst>
          </p:cNvPr>
          <p:cNvSpPr>
            <a:spLocks noGrp="1"/>
          </p:cNvSpPr>
          <p:nvPr>
            <p:ph type="title"/>
          </p:nvPr>
        </p:nvSpPr>
        <p:spPr/>
        <p:txBody>
          <a:bodyPr>
            <a:normAutofit/>
          </a:bodyPr>
          <a:lstStyle/>
          <a:p>
            <a:r>
              <a:rPr lang="pt-BR" dirty="0"/>
              <a:t>como é feita a escolha?</a:t>
            </a:r>
          </a:p>
        </p:txBody>
      </p:sp>
      <p:pic>
        <p:nvPicPr>
          <p:cNvPr id="3" name="Picture 2">
            <a:extLst>
              <a:ext uri="{FF2B5EF4-FFF2-40B4-BE49-F238E27FC236}">
                <a16:creationId xmlns:a16="http://schemas.microsoft.com/office/drawing/2014/main" id="{09015C7E-7154-4B5E-A6C5-0EECA1636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7830" y="3374957"/>
            <a:ext cx="4962916" cy="2494031"/>
          </a:xfrm>
          <a:prstGeom prst="rect">
            <a:avLst/>
          </a:prstGeom>
        </p:spPr>
      </p:pic>
      <p:pic>
        <p:nvPicPr>
          <p:cNvPr id="74" name="Picture 73" descr="A close up of a window&#10;&#10;Description automatically generated">
            <a:extLst>
              <a:ext uri="{FF2B5EF4-FFF2-40B4-BE49-F238E27FC236}">
                <a16:creationId xmlns:a16="http://schemas.microsoft.com/office/drawing/2014/main" id="{0426786A-DAB3-4E1B-B63D-B54CBA639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0" y="1449131"/>
            <a:ext cx="1808480" cy="1808480"/>
          </a:xfrm>
          <a:prstGeom prst="rect">
            <a:avLst/>
          </a:prstGeom>
        </p:spPr>
      </p:pic>
      <p:sp>
        <p:nvSpPr>
          <p:cNvPr id="14" name="Rectangle: Rounded Corners 13">
            <a:extLst>
              <a:ext uri="{FF2B5EF4-FFF2-40B4-BE49-F238E27FC236}">
                <a16:creationId xmlns:a16="http://schemas.microsoft.com/office/drawing/2014/main" id="{A81AB1C4-9B82-43AB-8520-28920D35544E}"/>
              </a:ext>
            </a:extLst>
          </p:cNvPr>
          <p:cNvSpPr/>
          <p:nvPr/>
        </p:nvSpPr>
        <p:spPr>
          <a:xfrm>
            <a:off x="1285858" y="1449131"/>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accent3">
                    <a:lumMod val="10000"/>
                  </a:schemeClr>
                </a:solidFill>
              </a:rPr>
              <a:t>seleciono o lote com melhor acessibilidade</a:t>
            </a:r>
          </a:p>
        </p:txBody>
      </p:sp>
      <mc:AlternateContent xmlns:mc="http://schemas.openxmlformats.org/markup-compatibility/2006" xmlns:a14="http://schemas.microsoft.com/office/drawing/2010/main">
        <mc:Choice Requires="a14">
          <p:sp>
            <p:nvSpPr>
              <p:cNvPr id="15" name="Rectangle: Rounded Corners 14">
                <a:extLst>
                  <a:ext uri="{FF2B5EF4-FFF2-40B4-BE49-F238E27FC236}">
                    <a16:creationId xmlns:a16="http://schemas.microsoft.com/office/drawing/2014/main" id="{8FF84457-CAE4-4DA5-88E8-69F20DE6D269}"/>
                  </a:ext>
                </a:extLst>
              </p:cNvPr>
              <p:cNvSpPr/>
              <p:nvPr/>
            </p:nvSpPr>
            <p:spPr>
              <a:xfrm>
                <a:off x="1285858" y="3303460"/>
                <a:ext cx="270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accent3"/>
                              </a:solidFill>
                              <a:latin typeface="Cambria Math" panose="02040503050406030204" pitchFamily="18" charset="0"/>
                            </a:rPr>
                          </m:ctrlPr>
                        </m:naryPr>
                        <m:sub/>
                        <m:sup/>
                        <m:e>
                          <m:r>
                            <a:rPr lang="pt-BR" i="1">
                              <a:solidFill>
                                <a:schemeClr val="accent3"/>
                              </a:solidFill>
                              <a:latin typeface="Cambria Math" panose="02040503050406030204" pitchFamily="18" charset="0"/>
                            </a:rPr>
                            <m:t>𝑈𝐻</m:t>
                          </m:r>
                        </m:e>
                      </m:nary>
                      <m:r>
                        <a:rPr lang="pt-BR" b="0" i="0" smtClean="0">
                          <a:solidFill>
                            <a:schemeClr val="accent3"/>
                          </a:solidFill>
                          <a:latin typeface="Cambria Math" panose="02040503050406030204" pitchFamily="18" charset="0"/>
                        </a:rPr>
                        <m:t>&gt;</m:t>
                      </m:r>
                      <m:r>
                        <a:rPr lang="pt-BR" i="1">
                          <a:solidFill>
                            <a:schemeClr val="accent3"/>
                          </a:solidFill>
                          <a:latin typeface="Cambria Math" panose="02040503050406030204" pitchFamily="18" charset="0"/>
                        </a:rPr>
                        <m:t>𝑈</m:t>
                      </m:r>
                      <m:sSub>
                        <m:sSubPr>
                          <m:ctrlPr>
                            <a:rPr lang="pt-BR" i="1">
                              <a:solidFill>
                                <a:schemeClr val="accent3"/>
                              </a:solidFill>
                              <a:latin typeface="Cambria Math" panose="02040503050406030204" pitchFamily="18" charset="0"/>
                            </a:rPr>
                          </m:ctrlPr>
                        </m:sSubPr>
                        <m:e>
                          <m:r>
                            <a:rPr lang="pt-BR" i="1">
                              <a:solidFill>
                                <a:schemeClr val="accent3"/>
                              </a:solidFill>
                              <a:latin typeface="Cambria Math" panose="02040503050406030204" pitchFamily="18" charset="0"/>
                            </a:rPr>
                            <m:t>𝐻</m:t>
                          </m:r>
                        </m:e>
                        <m:sub>
                          <m:r>
                            <m:rPr>
                              <m:sty m:val="p"/>
                            </m:rPr>
                            <a:rPr lang="pt-BR">
                              <a:solidFill>
                                <a:schemeClr val="accent3"/>
                              </a:solidFill>
                              <a:latin typeface="Cambria Math" panose="02040503050406030204" pitchFamily="18" charset="0"/>
                            </a:rPr>
                            <m:t>lim</m:t>
                          </m:r>
                        </m:sub>
                      </m:sSub>
                    </m:oMath>
                  </m:oMathPara>
                </a14:m>
                <a:endParaRPr lang="pt-BR" dirty="0">
                  <a:solidFill>
                    <a:schemeClr val="accent3"/>
                  </a:solidFill>
                </a:endParaRPr>
              </a:p>
            </p:txBody>
          </p:sp>
        </mc:Choice>
        <mc:Fallback xmlns="">
          <p:sp>
            <p:nvSpPr>
              <p:cNvPr id="15" name="Rectangle: Rounded Corners 14">
                <a:extLst>
                  <a:ext uri="{FF2B5EF4-FFF2-40B4-BE49-F238E27FC236}">
                    <a16:creationId xmlns:a16="http://schemas.microsoft.com/office/drawing/2014/main" id="{8FF84457-CAE4-4DA5-88E8-69F20DE6D269}"/>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5"/>
                <a:stretch>
                  <a:fillRect/>
                </a:stretch>
              </a:blipFill>
            </p:spPr>
            <p:txBody>
              <a:bodyPr/>
              <a:lstStyle/>
              <a:p>
                <a:r>
                  <a:rPr lang="pt-BR">
                    <a:noFill/>
                  </a:rPr>
                  <a:t> </a:t>
                </a:r>
              </a:p>
            </p:txBody>
          </p:sp>
        </mc:Fallback>
      </mc:AlternateContent>
      <p:sp>
        <p:nvSpPr>
          <p:cNvPr id="17" name="Oval 16">
            <a:extLst>
              <a:ext uri="{FF2B5EF4-FFF2-40B4-BE49-F238E27FC236}">
                <a16:creationId xmlns:a16="http://schemas.microsoft.com/office/drawing/2014/main" id="{59399DC3-3BF2-42D9-A3EC-AA2A3F868445}"/>
              </a:ext>
            </a:extLst>
          </p:cNvPr>
          <p:cNvSpPr/>
          <p:nvPr/>
        </p:nvSpPr>
        <p:spPr>
          <a:xfrm>
            <a:off x="2280258" y="5157788"/>
            <a:ext cx="711200" cy="711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0BEFB16D-B9E9-4A1B-83D2-2062E681CFB7}"/>
              </a:ext>
            </a:extLst>
          </p:cNvPr>
          <p:cNvSpPr/>
          <p:nvPr/>
        </p:nvSpPr>
        <p:spPr>
          <a:xfrm>
            <a:off x="2404006" y="5281536"/>
            <a:ext cx="471324" cy="471324"/>
          </a:xfrm>
          <a:prstGeom prst="ellipse">
            <a:avLst/>
          </a:prstGeom>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19" name="Straight Arrow Connector 18">
            <a:extLst>
              <a:ext uri="{FF2B5EF4-FFF2-40B4-BE49-F238E27FC236}">
                <a16:creationId xmlns:a16="http://schemas.microsoft.com/office/drawing/2014/main" id="{788F5C7E-909D-4164-BC58-E80C25D34ACD}"/>
              </a:ext>
            </a:extLst>
          </p:cNvPr>
          <p:cNvCxnSpPr>
            <a:stCxn id="14" idx="2"/>
            <a:endCxn id="15"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0" name="Straight Arrow Connector 19">
            <a:extLst>
              <a:ext uri="{FF2B5EF4-FFF2-40B4-BE49-F238E27FC236}">
                <a16:creationId xmlns:a16="http://schemas.microsoft.com/office/drawing/2014/main" id="{7C531CC3-3765-4715-B872-133BB5114CE4}"/>
              </a:ext>
            </a:extLst>
          </p:cNvPr>
          <p:cNvCxnSpPr>
            <a:cxnSpLocks/>
            <a:stCxn id="15" idx="2"/>
            <a:endCxn id="17" idx="0"/>
          </p:cNvCxnSpPr>
          <p:nvPr/>
        </p:nvCxnSpPr>
        <p:spPr>
          <a:xfrm>
            <a:off x="2635858" y="4203460"/>
            <a:ext cx="0" cy="954328"/>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1" name="Straight Arrow Connector 22">
            <a:extLst>
              <a:ext uri="{FF2B5EF4-FFF2-40B4-BE49-F238E27FC236}">
                <a16:creationId xmlns:a16="http://schemas.microsoft.com/office/drawing/2014/main" id="{F4F49B02-3E20-48DD-8F2C-C2E5C6E4031A}"/>
              </a:ext>
            </a:extLst>
          </p:cNvPr>
          <p:cNvCxnSpPr>
            <a:cxnSpLocks/>
            <a:stCxn id="15" idx="1"/>
            <a:endCxn id="14" idx="1"/>
          </p:cNvCxnSpPr>
          <p:nvPr/>
        </p:nvCxnSpPr>
        <p:spPr>
          <a:xfrm rot="10800000">
            <a:off x="1285858" y="1899132"/>
            <a:ext cx="12700" cy="1854329"/>
          </a:xfrm>
          <a:prstGeom prst="bentConnector3">
            <a:avLst>
              <a:gd name="adj1" fmla="val 5775000"/>
            </a:avLst>
          </a:prstGeom>
          <a:ln w="76200">
            <a:solidFill>
              <a:schemeClr val="accent1"/>
            </a:solidFill>
            <a:tailEnd type="stealth"/>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725913A9-1A04-4B92-AC86-5212BD3673FE}"/>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bg2">
                    <a:lumMod val="10000"/>
                  </a:schemeClr>
                </a:solidFill>
              </a:rPr>
              <a:t>Não</a:t>
            </a:r>
          </a:p>
        </p:txBody>
      </p:sp>
      <p:sp>
        <p:nvSpPr>
          <p:cNvPr id="24" name="TextBox 23">
            <a:extLst>
              <a:ext uri="{FF2B5EF4-FFF2-40B4-BE49-F238E27FC236}">
                <a16:creationId xmlns:a16="http://schemas.microsoft.com/office/drawing/2014/main" id="{33A24541-0650-4C22-958B-0D7E4362F985}"/>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accent1">
                    <a:lumMod val="25000"/>
                    <a:lumOff val="75000"/>
                  </a:schemeClr>
                </a:solidFill>
              </a:rPr>
              <a:t>Sim</a:t>
            </a:r>
          </a:p>
        </p:txBody>
      </p:sp>
    </p:spTree>
    <p:extLst>
      <p:ext uri="{BB962C8B-B14F-4D97-AF65-F5344CB8AC3E}">
        <p14:creationId xmlns:p14="http://schemas.microsoft.com/office/powerpoint/2010/main" val="1589729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15C7E-7154-4B5E-A6C5-0EECA1636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7830" y="3374957"/>
            <a:ext cx="4962916" cy="2494031"/>
          </a:xfrm>
          <a:prstGeom prst="rect">
            <a:avLst/>
          </a:prstGeom>
        </p:spPr>
      </p:pic>
      <p:pic>
        <p:nvPicPr>
          <p:cNvPr id="74" name="Picture 73" descr="A close up of a window&#10;&#10;Description automatically generated">
            <a:extLst>
              <a:ext uri="{FF2B5EF4-FFF2-40B4-BE49-F238E27FC236}">
                <a16:creationId xmlns:a16="http://schemas.microsoft.com/office/drawing/2014/main" id="{0426786A-DAB3-4E1B-B63D-B54CBA639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0" y="1449131"/>
            <a:ext cx="1808480" cy="1808480"/>
          </a:xfrm>
          <a:prstGeom prst="rect">
            <a:avLst/>
          </a:prstGeom>
        </p:spPr>
      </p:pic>
      <p:sp>
        <p:nvSpPr>
          <p:cNvPr id="6" name="Title 5">
            <a:extLst>
              <a:ext uri="{FF2B5EF4-FFF2-40B4-BE49-F238E27FC236}">
                <a16:creationId xmlns:a16="http://schemas.microsoft.com/office/drawing/2014/main" id="{42EDC2DF-583A-402C-85D9-101FEFCE471F}"/>
              </a:ext>
            </a:extLst>
          </p:cNvPr>
          <p:cNvSpPr>
            <a:spLocks noGrp="1"/>
          </p:cNvSpPr>
          <p:nvPr>
            <p:ph type="title"/>
          </p:nvPr>
        </p:nvSpPr>
        <p:spPr/>
        <p:txBody>
          <a:bodyPr>
            <a:normAutofit/>
          </a:bodyPr>
          <a:lstStyle/>
          <a:p>
            <a:r>
              <a:rPr lang="pt-BR" dirty="0"/>
              <a:t>como é feita a escolha?</a:t>
            </a:r>
          </a:p>
        </p:txBody>
      </p:sp>
      <p:sp>
        <p:nvSpPr>
          <p:cNvPr id="12" name="Rectangle: Rounded Corners 11">
            <a:extLst>
              <a:ext uri="{FF2B5EF4-FFF2-40B4-BE49-F238E27FC236}">
                <a16:creationId xmlns:a16="http://schemas.microsoft.com/office/drawing/2014/main" id="{58D4E00F-2B73-400A-8588-A20759F02090}"/>
              </a:ext>
            </a:extLst>
          </p:cNvPr>
          <p:cNvSpPr/>
          <p:nvPr/>
        </p:nvSpPr>
        <p:spPr>
          <a:xfrm>
            <a:off x="1285858" y="1449131"/>
            <a:ext cx="270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rPr>
              <a:t>seleciono o lote com melhor acessibilidade</a:t>
            </a:r>
          </a:p>
        </p:txBody>
      </p:sp>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4E70F703-A006-4A62-91B6-97BA92F82FB9}"/>
                  </a:ext>
                </a:extLst>
              </p:cNvPr>
              <p:cNvSpPr/>
              <p:nvPr/>
            </p:nvSpPr>
            <p:spPr>
              <a:xfrm>
                <a:off x="1285858" y="3303460"/>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accent3">
                                  <a:lumMod val="10000"/>
                                </a:schemeClr>
                              </a:solidFill>
                              <a:latin typeface="Cambria Math" panose="02040503050406030204" pitchFamily="18" charset="0"/>
                            </a:rPr>
                          </m:ctrlPr>
                        </m:naryPr>
                        <m:sub/>
                        <m:sup/>
                        <m:e>
                          <m:r>
                            <a:rPr lang="pt-BR" i="1">
                              <a:solidFill>
                                <a:schemeClr val="accent3">
                                  <a:lumMod val="10000"/>
                                </a:schemeClr>
                              </a:solidFill>
                              <a:latin typeface="Cambria Math" panose="02040503050406030204" pitchFamily="18" charset="0"/>
                            </a:rPr>
                            <m:t>𝑈𝐻</m:t>
                          </m:r>
                        </m:e>
                      </m:nary>
                      <m:r>
                        <a:rPr lang="pt-BR" b="0" i="0" smtClean="0">
                          <a:solidFill>
                            <a:schemeClr val="accent3">
                              <a:lumMod val="10000"/>
                            </a:schemeClr>
                          </a:solidFill>
                          <a:latin typeface="Cambria Math" panose="02040503050406030204" pitchFamily="18" charset="0"/>
                        </a:rPr>
                        <m:t>&gt;</m:t>
                      </m:r>
                      <m:r>
                        <a:rPr lang="pt-BR" i="1">
                          <a:solidFill>
                            <a:schemeClr val="accent3">
                              <a:lumMod val="10000"/>
                            </a:schemeClr>
                          </a:solidFill>
                          <a:latin typeface="Cambria Math" panose="02040503050406030204" pitchFamily="18" charset="0"/>
                        </a:rPr>
                        <m:t>𝑈</m:t>
                      </m:r>
                      <m:sSub>
                        <m:sSubPr>
                          <m:ctrlPr>
                            <a:rPr lang="pt-BR" i="1">
                              <a:solidFill>
                                <a:schemeClr val="accent3">
                                  <a:lumMod val="10000"/>
                                </a:schemeClr>
                              </a:solidFill>
                              <a:latin typeface="Cambria Math" panose="02040503050406030204" pitchFamily="18" charset="0"/>
                            </a:rPr>
                          </m:ctrlPr>
                        </m:sSubPr>
                        <m:e>
                          <m:r>
                            <a:rPr lang="pt-BR" i="1">
                              <a:solidFill>
                                <a:schemeClr val="accent3">
                                  <a:lumMod val="10000"/>
                                </a:schemeClr>
                              </a:solidFill>
                              <a:latin typeface="Cambria Math" panose="02040503050406030204" pitchFamily="18" charset="0"/>
                            </a:rPr>
                            <m:t>𝐻</m:t>
                          </m:r>
                        </m:e>
                        <m:sub>
                          <m:r>
                            <m:rPr>
                              <m:sty m:val="p"/>
                            </m:rPr>
                            <a:rPr lang="pt-BR">
                              <a:solidFill>
                                <a:schemeClr val="accent3">
                                  <a:lumMod val="10000"/>
                                </a:schemeClr>
                              </a:solidFill>
                              <a:latin typeface="Cambria Math" panose="02040503050406030204" pitchFamily="18" charset="0"/>
                            </a:rPr>
                            <m:t>lim</m:t>
                          </m:r>
                        </m:sub>
                      </m:sSub>
                    </m:oMath>
                  </m:oMathPara>
                </a14:m>
                <a:endParaRPr lang="pt-BR" dirty="0">
                  <a:solidFill>
                    <a:schemeClr val="accent3">
                      <a:lumMod val="10000"/>
                    </a:schemeClr>
                  </a:solidFill>
                </a:endParaRPr>
              </a:p>
            </p:txBody>
          </p:sp>
        </mc:Choice>
        <mc:Fallback xmlns="">
          <p:sp>
            <p:nvSpPr>
              <p:cNvPr id="13" name="Rectangle: Rounded Corners 12">
                <a:extLst>
                  <a:ext uri="{FF2B5EF4-FFF2-40B4-BE49-F238E27FC236}">
                    <a16:creationId xmlns:a16="http://schemas.microsoft.com/office/drawing/2014/main" id="{4E70F703-A006-4A62-91B6-97BA92F82FB9}"/>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5"/>
                <a:stretch>
                  <a:fillRect/>
                </a:stretch>
              </a:blipFill>
            </p:spPr>
            <p:txBody>
              <a:bodyPr/>
              <a:lstStyle/>
              <a:p>
                <a:r>
                  <a:rPr lang="pt-BR">
                    <a:noFill/>
                  </a:rPr>
                  <a:t> </a:t>
                </a:r>
              </a:p>
            </p:txBody>
          </p:sp>
        </mc:Fallback>
      </mc:AlternateContent>
      <p:sp>
        <p:nvSpPr>
          <p:cNvPr id="15" name="Oval 14">
            <a:extLst>
              <a:ext uri="{FF2B5EF4-FFF2-40B4-BE49-F238E27FC236}">
                <a16:creationId xmlns:a16="http://schemas.microsoft.com/office/drawing/2014/main" id="{9B9C9CBC-6676-4C22-B2CE-75FD14E51D5C}"/>
              </a:ext>
            </a:extLst>
          </p:cNvPr>
          <p:cNvSpPr/>
          <p:nvPr/>
        </p:nvSpPr>
        <p:spPr>
          <a:xfrm>
            <a:off x="2280258" y="5157788"/>
            <a:ext cx="711200" cy="711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16" name="Oval 15">
            <a:extLst>
              <a:ext uri="{FF2B5EF4-FFF2-40B4-BE49-F238E27FC236}">
                <a16:creationId xmlns:a16="http://schemas.microsoft.com/office/drawing/2014/main" id="{EDDA69DE-835F-4881-BB2F-DC6827D441C0}"/>
              </a:ext>
            </a:extLst>
          </p:cNvPr>
          <p:cNvSpPr/>
          <p:nvPr/>
        </p:nvSpPr>
        <p:spPr>
          <a:xfrm>
            <a:off x="2404006" y="5281536"/>
            <a:ext cx="471324" cy="471324"/>
          </a:xfrm>
          <a:prstGeom prst="ellipse">
            <a:avLst/>
          </a:prstGeom>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5653DD50-CF03-4D74-8DBD-73B44239A196}"/>
              </a:ext>
            </a:extLst>
          </p:cNvPr>
          <p:cNvCxnSpPr>
            <a:stCxn id="12" idx="2"/>
            <a:endCxn id="13"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18" name="Straight Arrow Connector 17">
            <a:extLst>
              <a:ext uri="{FF2B5EF4-FFF2-40B4-BE49-F238E27FC236}">
                <a16:creationId xmlns:a16="http://schemas.microsoft.com/office/drawing/2014/main" id="{567FE5B0-97D1-4B81-B426-D86A8A133369}"/>
              </a:ext>
            </a:extLst>
          </p:cNvPr>
          <p:cNvCxnSpPr>
            <a:cxnSpLocks/>
            <a:stCxn id="13" idx="2"/>
            <a:endCxn id="15" idx="0"/>
          </p:cNvCxnSpPr>
          <p:nvPr/>
        </p:nvCxnSpPr>
        <p:spPr>
          <a:xfrm>
            <a:off x="2635858" y="4203460"/>
            <a:ext cx="0" cy="954328"/>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19" name="Straight Arrow Connector 22">
            <a:extLst>
              <a:ext uri="{FF2B5EF4-FFF2-40B4-BE49-F238E27FC236}">
                <a16:creationId xmlns:a16="http://schemas.microsoft.com/office/drawing/2014/main" id="{35C377D6-81E5-4CCA-8F95-B98A5191FCB6}"/>
              </a:ext>
            </a:extLst>
          </p:cNvPr>
          <p:cNvCxnSpPr>
            <a:cxnSpLocks/>
            <a:stCxn id="13" idx="1"/>
            <a:endCxn id="12" idx="1"/>
          </p:cNvCxnSpPr>
          <p:nvPr/>
        </p:nvCxnSpPr>
        <p:spPr>
          <a:xfrm rot="10800000">
            <a:off x="1285858" y="1899132"/>
            <a:ext cx="12700" cy="1854329"/>
          </a:xfrm>
          <a:prstGeom prst="bentConnector3">
            <a:avLst>
              <a:gd name="adj1" fmla="val 5775000"/>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44094D80-498B-406C-9357-19011BC4DF6A}"/>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accent1">
                    <a:lumMod val="25000"/>
                    <a:lumOff val="75000"/>
                  </a:schemeClr>
                </a:solidFill>
              </a:rPr>
              <a:t>Não</a:t>
            </a:r>
          </a:p>
        </p:txBody>
      </p:sp>
      <p:sp>
        <p:nvSpPr>
          <p:cNvPr id="22" name="TextBox 21">
            <a:extLst>
              <a:ext uri="{FF2B5EF4-FFF2-40B4-BE49-F238E27FC236}">
                <a16:creationId xmlns:a16="http://schemas.microsoft.com/office/drawing/2014/main" id="{F2114355-10F5-4CE6-BB1D-86EAD5AD31CC}"/>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accent1">
                    <a:lumMod val="25000"/>
                    <a:lumOff val="75000"/>
                  </a:schemeClr>
                </a:solidFill>
              </a:rPr>
              <a:t>Sim</a:t>
            </a:r>
          </a:p>
        </p:txBody>
      </p:sp>
    </p:spTree>
    <p:extLst>
      <p:ext uri="{BB962C8B-B14F-4D97-AF65-F5344CB8AC3E}">
        <p14:creationId xmlns:p14="http://schemas.microsoft.com/office/powerpoint/2010/main" val="4126361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15C7E-7154-4B5E-A6C5-0EECA1636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7830" y="3374957"/>
            <a:ext cx="4962916" cy="2494031"/>
          </a:xfrm>
          <a:prstGeom prst="rect">
            <a:avLst/>
          </a:prstGeom>
        </p:spPr>
      </p:pic>
      <p:pic>
        <p:nvPicPr>
          <p:cNvPr id="74" name="Picture 73" descr="A close up of a window&#10;&#10;Description automatically generated">
            <a:extLst>
              <a:ext uri="{FF2B5EF4-FFF2-40B4-BE49-F238E27FC236}">
                <a16:creationId xmlns:a16="http://schemas.microsoft.com/office/drawing/2014/main" id="{0426786A-DAB3-4E1B-B63D-B54CBA639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0" y="1449131"/>
            <a:ext cx="1808480" cy="1808480"/>
          </a:xfrm>
          <a:prstGeom prst="rect">
            <a:avLst/>
          </a:prstGeom>
        </p:spPr>
      </p:pic>
      <p:sp>
        <p:nvSpPr>
          <p:cNvPr id="6" name="Title 5">
            <a:extLst>
              <a:ext uri="{FF2B5EF4-FFF2-40B4-BE49-F238E27FC236}">
                <a16:creationId xmlns:a16="http://schemas.microsoft.com/office/drawing/2014/main" id="{42EDC2DF-583A-402C-85D9-101FEFCE471F}"/>
              </a:ext>
            </a:extLst>
          </p:cNvPr>
          <p:cNvSpPr>
            <a:spLocks noGrp="1"/>
          </p:cNvSpPr>
          <p:nvPr>
            <p:ph type="title"/>
          </p:nvPr>
        </p:nvSpPr>
        <p:spPr/>
        <p:txBody>
          <a:bodyPr>
            <a:normAutofit/>
          </a:bodyPr>
          <a:lstStyle/>
          <a:p>
            <a:r>
              <a:rPr lang="pt-BR" dirty="0"/>
              <a:t>como é feita a escolha?</a:t>
            </a:r>
          </a:p>
        </p:txBody>
      </p:sp>
      <p:sp>
        <p:nvSpPr>
          <p:cNvPr id="20" name="Rectangle: Rounded Corners 19">
            <a:extLst>
              <a:ext uri="{FF2B5EF4-FFF2-40B4-BE49-F238E27FC236}">
                <a16:creationId xmlns:a16="http://schemas.microsoft.com/office/drawing/2014/main" id="{0C98AA88-14D3-42BE-A419-0835A99BB61E}"/>
              </a:ext>
            </a:extLst>
          </p:cNvPr>
          <p:cNvSpPr/>
          <p:nvPr/>
        </p:nvSpPr>
        <p:spPr>
          <a:xfrm>
            <a:off x="1285858" y="1449131"/>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accent3">
                    <a:lumMod val="10000"/>
                  </a:schemeClr>
                </a:solidFill>
              </a:rPr>
              <a:t>seleciono o lote com melhor acessibilidade</a:t>
            </a:r>
          </a:p>
        </p:txBody>
      </p:sp>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id="{BC3D36AE-13BD-43A7-BB82-03AB0BECC597}"/>
                  </a:ext>
                </a:extLst>
              </p:cNvPr>
              <p:cNvSpPr/>
              <p:nvPr/>
            </p:nvSpPr>
            <p:spPr>
              <a:xfrm>
                <a:off x="1285858" y="3303460"/>
                <a:ext cx="270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accent3"/>
                              </a:solidFill>
                              <a:latin typeface="Cambria Math" panose="02040503050406030204" pitchFamily="18" charset="0"/>
                            </a:rPr>
                          </m:ctrlPr>
                        </m:naryPr>
                        <m:sub/>
                        <m:sup/>
                        <m:e>
                          <m:r>
                            <a:rPr lang="pt-BR" i="1">
                              <a:solidFill>
                                <a:schemeClr val="accent3"/>
                              </a:solidFill>
                              <a:latin typeface="Cambria Math" panose="02040503050406030204" pitchFamily="18" charset="0"/>
                            </a:rPr>
                            <m:t>𝑈𝐻</m:t>
                          </m:r>
                        </m:e>
                      </m:nary>
                      <m:r>
                        <a:rPr lang="pt-BR" b="0" i="1" smtClean="0">
                          <a:solidFill>
                            <a:schemeClr val="accent3"/>
                          </a:solidFill>
                          <a:latin typeface="Cambria Math" panose="02040503050406030204" pitchFamily="18" charset="0"/>
                        </a:rPr>
                        <m:t>&gt;</m:t>
                      </m:r>
                      <m:r>
                        <a:rPr lang="pt-BR" i="1">
                          <a:solidFill>
                            <a:schemeClr val="accent3"/>
                          </a:solidFill>
                          <a:latin typeface="Cambria Math" panose="02040503050406030204" pitchFamily="18" charset="0"/>
                        </a:rPr>
                        <m:t>𝑈</m:t>
                      </m:r>
                      <m:sSub>
                        <m:sSubPr>
                          <m:ctrlPr>
                            <a:rPr lang="pt-BR" i="1">
                              <a:solidFill>
                                <a:schemeClr val="accent3"/>
                              </a:solidFill>
                              <a:latin typeface="Cambria Math" panose="02040503050406030204" pitchFamily="18" charset="0"/>
                            </a:rPr>
                          </m:ctrlPr>
                        </m:sSubPr>
                        <m:e>
                          <m:r>
                            <a:rPr lang="pt-BR" i="1">
                              <a:solidFill>
                                <a:schemeClr val="accent3"/>
                              </a:solidFill>
                              <a:latin typeface="Cambria Math" panose="02040503050406030204" pitchFamily="18" charset="0"/>
                            </a:rPr>
                            <m:t>𝐻</m:t>
                          </m:r>
                        </m:e>
                        <m:sub>
                          <m:r>
                            <m:rPr>
                              <m:sty m:val="p"/>
                            </m:rPr>
                            <a:rPr lang="pt-BR">
                              <a:solidFill>
                                <a:schemeClr val="accent3"/>
                              </a:solidFill>
                              <a:latin typeface="Cambria Math" panose="02040503050406030204" pitchFamily="18" charset="0"/>
                            </a:rPr>
                            <m:t>lim</m:t>
                          </m:r>
                        </m:sub>
                      </m:sSub>
                    </m:oMath>
                  </m:oMathPara>
                </a14:m>
                <a:endParaRPr lang="pt-BR" dirty="0">
                  <a:solidFill>
                    <a:schemeClr val="accent3"/>
                  </a:solidFill>
                </a:endParaRPr>
              </a:p>
            </p:txBody>
          </p:sp>
        </mc:Choice>
        <mc:Fallback xmlns="">
          <p:sp>
            <p:nvSpPr>
              <p:cNvPr id="21" name="Rectangle: Rounded Corners 20">
                <a:extLst>
                  <a:ext uri="{FF2B5EF4-FFF2-40B4-BE49-F238E27FC236}">
                    <a16:creationId xmlns:a16="http://schemas.microsoft.com/office/drawing/2014/main" id="{BC3D36AE-13BD-43A7-BB82-03AB0BECC597}"/>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5"/>
                <a:stretch>
                  <a:fillRect/>
                </a:stretch>
              </a:blipFill>
            </p:spPr>
            <p:txBody>
              <a:bodyPr/>
              <a:lstStyle/>
              <a:p>
                <a:r>
                  <a:rPr lang="pt-BR">
                    <a:noFill/>
                  </a:rPr>
                  <a:t> </a:t>
                </a:r>
              </a:p>
            </p:txBody>
          </p:sp>
        </mc:Fallback>
      </mc:AlternateContent>
      <p:sp>
        <p:nvSpPr>
          <p:cNvPr id="23" name="Oval 22">
            <a:extLst>
              <a:ext uri="{FF2B5EF4-FFF2-40B4-BE49-F238E27FC236}">
                <a16:creationId xmlns:a16="http://schemas.microsoft.com/office/drawing/2014/main" id="{78C5D3B9-928A-424B-9C53-6668F2321DCE}"/>
              </a:ext>
            </a:extLst>
          </p:cNvPr>
          <p:cNvSpPr/>
          <p:nvPr/>
        </p:nvSpPr>
        <p:spPr>
          <a:xfrm>
            <a:off x="2280258" y="5157788"/>
            <a:ext cx="711200" cy="711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4" name="Oval 23">
            <a:extLst>
              <a:ext uri="{FF2B5EF4-FFF2-40B4-BE49-F238E27FC236}">
                <a16:creationId xmlns:a16="http://schemas.microsoft.com/office/drawing/2014/main" id="{BCB618D3-63C2-46DB-8394-D814AD2ACA11}"/>
              </a:ext>
            </a:extLst>
          </p:cNvPr>
          <p:cNvSpPr/>
          <p:nvPr/>
        </p:nvSpPr>
        <p:spPr>
          <a:xfrm>
            <a:off x="2404006" y="5281536"/>
            <a:ext cx="471324" cy="471324"/>
          </a:xfrm>
          <a:prstGeom prst="ellipse">
            <a:avLst/>
          </a:prstGeom>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25" name="Straight Arrow Connector 24">
            <a:extLst>
              <a:ext uri="{FF2B5EF4-FFF2-40B4-BE49-F238E27FC236}">
                <a16:creationId xmlns:a16="http://schemas.microsoft.com/office/drawing/2014/main" id="{81A3922A-DCB5-494F-B7B8-F4579BE44710}"/>
              </a:ext>
            </a:extLst>
          </p:cNvPr>
          <p:cNvCxnSpPr>
            <a:stCxn id="20" idx="2"/>
            <a:endCxn id="21"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6" name="Straight Arrow Connector 25">
            <a:extLst>
              <a:ext uri="{FF2B5EF4-FFF2-40B4-BE49-F238E27FC236}">
                <a16:creationId xmlns:a16="http://schemas.microsoft.com/office/drawing/2014/main" id="{9DCC004B-FE40-4072-9818-2D3DC8E0C2D3}"/>
              </a:ext>
            </a:extLst>
          </p:cNvPr>
          <p:cNvCxnSpPr>
            <a:cxnSpLocks/>
            <a:stCxn id="21" idx="2"/>
            <a:endCxn id="23" idx="0"/>
          </p:cNvCxnSpPr>
          <p:nvPr/>
        </p:nvCxnSpPr>
        <p:spPr>
          <a:xfrm>
            <a:off x="2635858" y="4203460"/>
            <a:ext cx="0" cy="954328"/>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7" name="Straight Arrow Connector 22">
            <a:extLst>
              <a:ext uri="{FF2B5EF4-FFF2-40B4-BE49-F238E27FC236}">
                <a16:creationId xmlns:a16="http://schemas.microsoft.com/office/drawing/2014/main" id="{A6FD0BA2-7249-487B-87F2-90BE62D9F1A2}"/>
              </a:ext>
            </a:extLst>
          </p:cNvPr>
          <p:cNvCxnSpPr>
            <a:cxnSpLocks/>
            <a:stCxn id="21" idx="1"/>
            <a:endCxn id="20" idx="1"/>
          </p:cNvCxnSpPr>
          <p:nvPr/>
        </p:nvCxnSpPr>
        <p:spPr>
          <a:xfrm rot="10800000">
            <a:off x="1285858" y="1899132"/>
            <a:ext cx="12700" cy="1854329"/>
          </a:xfrm>
          <a:prstGeom prst="bentConnector3">
            <a:avLst>
              <a:gd name="adj1" fmla="val 5775000"/>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sp>
        <p:nvSpPr>
          <p:cNvPr id="28" name="TextBox 27">
            <a:extLst>
              <a:ext uri="{FF2B5EF4-FFF2-40B4-BE49-F238E27FC236}">
                <a16:creationId xmlns:a16="http://schemas.microsoft.com/office/drawing/2014/main" id="{89FEFB00-DFEF-4B1E-9131-FE41646EAFE2}"/>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accent1">
                    <a:lumMod val="25000"/>
                    <a:lumOff val="75000"/>
                  </a:schemeClr>
                </a:solidFill>
              </a:rPr>
              <a:t>Não</a:t>
            </a:r>
          </a:p>
        </p:txBody>
      </p:sp>
      <p:sp>
        <p:nvSpPr>
          <p:cNvPr id="29" name="TextBox 28">
            <a:extLst>
              <a:ext uri="{FF2B5EF4-FFF2-40B4-BE49-F238E27FC236}">
                <a16:creationId xmlns:a16="http://schemas.microsoft.com/office/drawing/2014/main" id="{B7DC9C63-F5A1-4E57-BB7C-227BAE7EA058}"/>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accent1">
                    <a:lumMod val="25000"/>
                    <a:lumOff val="75000"/>
                  </a:schemeClr>
                </a:solidFill>
              </a:rPr>
              <a:t>Sim</a:t>
            </a:r>
          </a:p>
        </p:txBody>
      </p:sp>
    </p:spTree>
    <p:extLst>
      <p:ext uri="{BB962C8B-B14F-4D97-AF65-F5344CB8AC3E}">
        <p14:creationId xmlns:p14="http://schemas.microsoft.com/office/powerpoint/2010/main" val="1345299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15C7E-7154-4B5E-A6C5-0EECA1636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7830" y="3374957"/>
            <a:ext cx="4962916" cy="2494031"/>
          </a:xfrm>
          <a:prstGeom prst="rect">
            <a:avLst/>
          </a:prstGeom>
        </p:spPr>
      </p:pic>
      <p:pic>
        <p:nvPicPr>
          <p:cNvPr id="74" name="Picture 73" descr="A close up of a window&#10;&#10;Description automatically generated">
            <a:extLst>
              <a:ext uri="{FF2B5EF4-FFF2-40B4-BE49-F238E27FC236}">
                <a16:creationId xmlns:a16="http://schemas.microsoft.com/office/drawing/2014/main" id="{0426786A-DAB3-4E1B-B63D-B54CBA639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0" y="1449131"/>
            <a:ext cx="1808480" cy="1808480"/>
          </a:xfrm>
          <a:prstGeom prst="rect">
            <a:avLst/>
          </a:prstGeom>
        </p:spPr>
      </p:pic>
      <p:sp>
        <p:nvSpPr>
          <p:cNvPr id="6" name="Title 5">
            <a:extLst>
              <a:ext uri="{FF2B5EF4-FFF2-40B4-BE49-F238E27FC236}">
                <a16:creationId xmlns:a16="http://schemas.microsoft.com/office/drawing/2014/main" id="{42EDC2DF-583A-402C-85D9-101FEFCE471F}"/>
              </a:ext>
            </a:extLst>
          </p:cNvPr>
          <p:cNvSpPr>
            <a:spLocks noGrp="1"/>
          </p:cNvSpPr>
          <p:nvPr>
            <p:ph type="title"/>
          </p:nvPr>
        </p:nvSpPr>
        <p:spPr/>
        <p:txBody>
          <a:bodyPr>
            <a:normAutofit/>
          </a:bodyPr>
          <a:lstStyle/>
          <a:p>
            <a:r>
              <a:rPr lang="pt-BR" dirty="0"/>
              <a:t>como é feita a escolha?</a:t>
            </a:r>
          </a:p>
        </p:txBody>
      </p:sp>
      <p:sp>
        <p:nvSpPr>
          <p:cNvPr id="30" name="Rectangle: Rounded Corners 29">
            <a:extLst>
              <a:ext uri="{FF2B5EF4-FFF2-40B4-BE49-F238E27FC236}">
                <a16:creationId xmlns:a16="http://schemas.microsoft.com/office/drawing/2014/main" id="{BE7FF2A0-2010-4017-A73B-C48C0D23282E}"/>
              </a:ext>
            </a:extLst>
          </p:cNvPr>
          <p:cNvSpPr/>
          <p:nvPr/>
        </p:nvSpPr>
        <p:spPr>
          <a:xfrm>
            <a:off x="1285858" y="1449131"/>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accent3">
                    <a:lumMod val="10000"/>
                  </a:schemeClr>
                </a:solidFill>
              </a:rPr>
              <a:t>seleciono o lote com melhor acessibilidade</a:t>
            </a:r>
          </a:p>
        </p:txBody>
      </p:sp>
      <mc:AlternateContent xmlns:mc="http://schemas.openxmlformats.org/markup-compatibility/2006" xmlns:a14="http://schemas.microsoft.com/office/drawing/2010/main">
        <mc:Choice Requires="a14">
          <p:sp>
            <p:nvSpPr>
              <p:cNvPr id="31" name="Rectangle: Rounded Corners 30">
                <a:extLst>
                  <a:ext uri="{FF2B5EF4-FFF2-40B4-BE49-F238E27FC236}">
                    <a16:creationId xmlns:a16="http://schemas.microsoft.com/office/drawing/2014/main" id="{82EB6D1F-0A82-4604-BE4A-56D1AF1FFF29}"/>
                  </a:ext>
                </a:extLst>
              </p:cNvPr>
              <p:cNvSpPr/>
              <p:nvPr/>
            </p:nvSpPr>
            <p:spPr>
              <a:xfrm>
                <a:off x="1285858" y="3303460"/>
                <a:ext cx="270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accent3"/>
                              </a:solidFill>
                              <a:latin typeface="Cambria Math" panose="02040503050406030204" pitchFamily="18" charset="0"/>
                            </a:rPr>
                          </m:ctrlPr>
                        </m:naryPr>
                        <m:sub/>
                        <m:sup/>
                        <m:e>
                          <m:r>
                            <a:rPr lang="pt-BR" i="1">
                              <a:solidFill>
                                <a:schemeClr val="accent3"/>
                              </a:solidFill>
                              <a:latin typeface="Cambria Math" panose="02040503050406030204" pitchFamily="18" charset="0"/>
                            </a:rPr>
                            <m:t>𝑈𝐻</m:t>
                          </m:r>
                        </m:e>
                      </m:nary>
                      <m:r>
                        <a:rPr lang="pt-BR" b="0" i="0" smtClean="0">
                          <a:solidFill>
                            <a:schemeClr val="accent3"/>
                          </a:solidFill>
                          <a:latin typeface="Cambria Math" panose="02040503050406030204" pitchFamily="18" charset="0"/>
                        </a:rPr>
                        <m:t>&gt;</m:t>
                      </m:r>
                      <m:r>
                        <a:rPr lang="pt-BR" i="1">
                          <a:solidFill>
                            <a:schemeClr val="accent3"/>
                          </a:solidFill>
                          <a:latin typeface="Cambria Math" panose="02040503050406030204" pitchFamily="18" charset="0"/>
                        </a:rPr>
                        <m:t>𝑈</m:t>
                      </m:r>
                      <m:sSub>
                        <m:sSubPr>
                          <m:ctrlPr>
                            <a:rPr lang="pt-BR" i="1">
                              <a:solidFill>
                                <a:schemeClr val="accent3"/>
                              </a:solidFill>
                              <a:latin typeface="Cambria Math" panose="02040503050406030204" pitchFamily="18" charset="0"/>
                            </a:rPr>
                          </m:ctrlPr>
                        </m:sSubPr>
                        <m:e>
                          <m:r>
                            <a:rPr lang="pt-BR" i="1">
                              <a:solidFill>
                                <a:schemeClr val="accent3"/>
                              </a:solidFill>
                              <a:latin typeface="Cambria Math" panose="02040503050406030204" pitchFamily="18" charset="0"/>
                            </a:rPr>
                            <m:t>𝐻</m:t>
                          </m:r>
                        </m:e>
                        <m:sub>
                          <m:r>
                            <m:rPr>
                              <m:sty m:val="p"/>
                            </m:rPr>
                            <a:rPr lang="pt-BR">
                              <a:solidFill>
                                <a:schemeClr val="accent3"/>
                              </a:solidFill>
                              <a:latin typeface="Cambria Math" panose="02040503050406030204" pitchFamily="18" charset="0"/>
                            </a:rPr>
                            <m:t>lim</m:t>
                          </m:r>
                        </m:sub>
                      </m:sSub>
                    </m:oMath>
                  </m:oMathPara>
                </a14:m>
                <a:endParaRPr lang="pt-BR" dirty="0">
                  <a:solidFill>
                    <a:schemeClr val="accent3"/>
                  </a:solidFill>
                </a:endParaRPr>
              </a:p>
            </p:txBody>
          </p:sp>
        </mc:Choice>
        <mc:Fallback xmlns="">
          <p:sp>
            <p:nvSpPr>
              <p:cNvPr id="31" name="Rectangle: Rounded Corners 30">
                <a:extLst>
                  <a:ext uri="{FF2B5EF4-FFF2-40B4-BE49-F238E27FC236}">
                    <a16:creationId xmlns:a16="http://schemas.microsoft.com/office/drawing/2014/main" id="{82EB6D1F-0A82-4604-BE4A-56D1AF1FFF29}"/>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5"/>
                <a:stretch>
                  <a:fillRect/>
                </a:stretch>
              </a:blipFill>
            </p:spPr>
            <p:txBody>
              <a:bodyPr/>
              <a:lstStyle/>
              <a:p>
                <a:r>
                  <a:rPr lang="pt-BR">
                    <a:noFill/>
                  </a:rPr>
                  <a:t> </a:t>
                </a:r>
              </a:p>
            </p:txBody>
          </p:sp>
        </mc:Fallback>
      </mc:AlternateContent>
      <p:sp>
        <p:nvSpPr>
          <p:cNvPr id="32" name="Oval 31">
            <a:extLst>
              <a:ext uri="{FF2B5EF4-FFF2-40B4-BE49-F238E27FC236}">
                <a16:creationId xmlns:a16="http://schemas.microsoft.com/office/drawing/2014/main" id="{5B996E42-33BB-45BC-93F9-037F9D93DEA2}"/>
              </a:ext>
            </a:extLst>
          </p:cNvPr>
          <p:cNvSpPr/>
          <p:nvPr/>
        </p:nvSpPr>
        <p:spPr>
          <a:xfrm>
            <a:off x="2280258" y="5157788"/>
            <a:ext cx="711200" cy="711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33" name="Oval 32">
            <a:extLst>
              <a:ext uri="{FF2B5EF4-FFF2-40B4-BE49-F238E27FC236}">
                <a16:creationId xmlns:a16="http://schemas.microsoft.com/office/drawing/2014/main" id="{F5D9F5D6-09FC-4FB8-8D15-42C2941079F9}"/>
              </a:ext>
            </a:extLst>
          </p:cNvPr>
          <p:cNvSpPr/>
          <p:nvPr/>
        </p:nvSpPr>
        <p:spPr>
          <a:xfrm>
            <a:off x="2404006" y="5281536"/>
            <a:ext cx="471324" cy="471324"/>
          </a:xfrm>
          <a:prstGeom prst="ellipse">
            <a:avLst/>
          </a:prstGeom>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34" name="Straight Arrow Connector 33">
            <a:extLst>
              <a:ext uri="{FF2B5EF4-FFF2-40B4-BE49-F238E27FC236}">
                <a16:creationId xmlns:a16="http://schemas.microsoft.com/office/drawing/2014/main" id="{A39994FA-7398-4EA3-BB60-E35CF1C11D5A}"/>
              </a:ext>
            </a:extLst>
          </p:cNvPr>
          <p:cNvCxnSpPr>
            <a:stCxn id="30" idx="2"/>
            <a:endCxn id="31"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35" name="Straight Arrow Connector 34">
            <a:extLst>
              <a:ext uri="{FF2B5EF4-FFF2-40B4-BE49-F238E27FC236}">
                <a16:creationId xmlns:a16="http://schemas.microsoft.com/office/drawing/2014/main" id="{8524FD37-6FB4-4587-8670-3385DDC03AAA}"/>
              </a:ext>
            </a:extLst>
          </p:cNvPr>
          <p:cNvCxnSpPr>
            <a:cxnSpLocks/>
            <a:stCxn id="31" idx="2"/>
            <a:endCxn id="32" idx="0"/>
          </p:cNvCxnSpPr>
          <p:nvPr/>
        </p:nvCxnSpPr>
        <p:spPr>
          <a:xfrm>
            <a:off x="2635858" y="4203460"/>
            <a:ext cx="0" cy="954328"/>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36" name="Straight Arrow Connector 22">
            <a:extLst>
              <a:ext uri="{FF2B5EF4-FFF2-40B4-BE49-F238E27FC236}">
                <a16:creationId xmlns:a16="http://schemas.microsoft.com/office/drawing/2014/main" id="{72CF36BD-2FAB-4B02-B69B-AD438DEAB54A}"/>
              </a:ext>
            </a:extLst>
          </p:cNvPr>
          <p:cNvCxnSpPr>
            <a:cxnSpLocks/>
            <a:stCxn id="31" idx="1"/>
            <a:endCxn id="30" idx="1"/>
          </p:cNvCxnSpPr>
          <p:nvPr/>
        </p:nvCxnSpPr>
        <p:spPr>
          <a:xfrm rot="10800000">
            <a:off x="1285858" y="1899132"/>
            <a:ext cx="12700" cy="1854329"/>
          </a:xfrm>
          <a:prstGeom prst="bentConnector3">
            <a:avLst>
              <a:gd name="adj1" fmla="val 5775000"/>
            </a:avLst>
          </a:prstGeom>
          <a:ln w="76200">
            <a:solidFill>
              <a:schemeClr val="accent1"/>
            </a:solidFill>
            <a:tailEnd type="stealth"/>
          </a:ln>
        </p:spPr>
        <p:style>
          <a:lnRef idx="1">
            <a:schemeClr val="accent3"/>
          </a:lnRef>
          <a:fillRef idx="0">
            <a:schemeClr val="accent3"/>
          </a:fillRef>
          <a:effectRef idx="0">
            <a:schemeClr val="accent3"/>
          </a:effectRef>
          <a:fontRef idx="minor">
            <a:schemeClr val="tx1"/>
          </a:fontRef>
        </p:style>
      </p:cxnSp>
      <p:sp>
        <p:nvSpPr>
          <p:cNvPr id="37" name="TextBox 36">
            <a:extLst>
              <a:ext uri="{FF2B5EF4-FFF2-40B4-BE49-F238E27FC236}">
                <a16:creationId xmlns:a16="http://schemas.microsoft.com/office/drawing/2014/main" id="{162EF18A-992F-4A36-B0C3-B1355EE0AD07}"/>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bg2">
                    <a:lumMod val="10000"/>
                  </a:schemeClr>
                </a:solidFill>
              </a:rPr>
              <a:t>Não</a:t>
            </a:r>
          </a:p>
        </p:txBody>
      </p:sp>
      <p:sp>
        <p:nvSpPr>
          <p:cNvPr id="38" name="TextBox 37">
            <a:extLst>
              <a:ext uri="{FF2B5EF4-FFF2-40B4-BE49-F238E27FC236}">
                <a16:creationId xmlns:a16="http://schemas.microsoft.com/office/drawing/2014/main" id="{B855A7DE-AFF5-4F74-B5DD-0B75CB7D1440}"/>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accent1">
                    <a:lumMod val="25000"/>
                    <a:lumOff val="75000"/>
                  </a:schemeClr>
                </a:solidFill>
              </a:rPr>
              <a:t>Sim</a:t>
            </a:r>
          </a:p>
        </p:txBody>
      </p:sp>
    </p:spTree>
    <p:extLst>
      <p:ext uri="{BB962C8B-B14F-4D97-AF65-F5344CB8AC3E}">
        <p14:creationId xmlns:p14="http://schemas.microsoft.com/office/powerpoint/2010/main" val="3120748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descr="A close up of a window&#10;&#10;Description automatically generated">
            <a:extLst>
              <a:ext uri="{FF2B5EF4-FFF2-40B4-BE49-F238E27FC236}">
                <a16:creationId xmlns:a16="http://schemas.microsoft.com/office/drawing/2014/main" id="{0426786A-DAB3-4E1B-B63D-B54CBA639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440" y="1449131"/>
            <a:ext cx="1808480" cy="1808480"/>
          </a:xfrm>
          <a:prstGeom prst="rect">
            <a:avLst/>
          </a:prstGeom>
        </p:spPr>
      </p:pic>
      <p:sp>
        <p:nvSpPr>
          <p:cNvPr id="6" name="Title 5">
            <a:extLst>
              <a:ext uri="{FF2B5EF4-FFF2-40B4-BE49-F238E27FC236}">
                <a16:creationId xmlns:a16="http://schemas.microsoft.com/office/drawing/2014/main" id="{42EDC2DF-583A-402C-85D9-101FEFCE471F}"/>
              </a:ext>
            </a:extLst>
          </p:cNvPr>
          <p:cNvSpPr>
            <a:spLocks noGrp="1"/>
          </p:cNvSpPr>
          <p:nvPr>
            <p:ph type="title"/>
          </p:nvPr>
        </p:nvSpPr>
        <p:spPr/>
        <p:txBody>
          <a:bodyPr>
            <a:normAutofit/>
          </a:bodyPr>
          <a:lstStyle/>
          <a:p>
            <a:r>
              <a:rPr lang="pt-BR" dirty="0"/>
              <a:t>como é feita a escolha?</a:t>
            </a:r>
          </a:p>
        </p:txBody>
      </p:sp>
      <p:sp>
        <p:nvSpPr>
          <p:cNvPr id="12" name="Rectangle: Rounded Corners 11">
            <a:extLst>
              <a:ext uri="{FF2B5EF4-FFF2-40B4-BE49-F238E27FC236}">
                <a16:creationId xmlns:a16="http://schemas.microsoft.com/office/drawing/2014/main" id="{58D4E00F-2B73-400A-8588-A20759F02090}"/>
              </a:ext>
            </a:extLst>
          </p:cNvPr>
          <p:cNvSpPr/>
          <p:nvPr/>
        </p:nvSpPr>
        <p:spPr>
          <a:xfrm>
            <a:off x="1285858" y="1449131"/>
            <a:ext cx="270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2"/>
                </a:solidFill>
              </a:rPr>
              <a:t>seleciono o lote com melhor acessibilidade</a:t>
            </a:r>
          </a:p>
        </p:txBody>
      </p:sp>
      <mc:AlternateContent xmlns:mc="http://schemas.openxmlformats.org/markup-compatibility/2006" xmlns:a14="http://schemas.microsoft.com/office/drawing/2010/main">
        <mc:Choice Requires="a14">
          <p:sp>
            <p:nvSpPr>
              <p:cNvPr id="13" name="Rectangle: Rounded Corners 12">
                <a:extLst>
                  <a:ext uri="{FF2B5EF4-FFF2-40B4-BE49-F238E27FC236}">
                    <a16:creationId xmlns:a16="http://schemas.microsoft.com/office/drawing/2014/main" id="{4E70F703-A006-4A62-91B6-97BA92F82FB9}"/>
                  </a:ext>
                </a:extLst>
              </p:cNvPr>
              <p:cNvSpPr/>
              <p:nvPr/>
            </p:nvSpPr>
            <p:spPr>
              <a:xfrm>
                <a:off x="1285858" y="3303460"/>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accent3">
                                  <a:lumMod val="10000"/>
                                </a:schemeClr>
                              </a:solidFill>
                              <a:latin typeface="Cambria Math" panose="02040503050406030204" pitchFamily="18" charset="0"/>
                            </a:rPr>
                          </m:ctrlPr>
                        </m:naryPr>
                        <m:sub/>
                        <m:sup/>
                        <m:e>
                          <m:r>
                            <a:rPr lang="pt-BR" i="1">
                              <a:solidFill>
                                <a:schemeClr val="accent3">
                                  <a:lumMod val="10000"/>
                                </a:schemeClr>
                              </a:solidFill>
                              <a:latin typeface="Cambria Math" panose="02040503050406030204" pitchFamily="18" charset="0"/>
                            </a:rPr>
                            <m:t>𝑈𝐻</m:t>
                          </m:r>
                        </m:e>
                      </m:nary>
                      <m:r>
                        <a:rPr lang="pt-BR" b="0" i="0" smtClean="0">
                          <a:solidFill>
                            <a:schemeClr val="accent3">
                              <a:lumMod val="10000"/>
                            </a:schemeClr>
                          </a:solidFill>
                          <a:latin typeface="Cambria Math" panose="02040503050406030204" pitchFamily="18" charset="0"/>
                        </a:rPr>
                        <m:t>&gt;</m:t>
                      </m:r>
                      <m:r>
                        <a:rPr lang="pt-BR" i="1">
                          <a:solidFill>
                            <a:schemeClr val="accent3">
                              <a:lumMod val="10000"/>
                            </a:schemeClr>
                          </a:solidFill>
                          <a:latin typeface="Cambria Math" panose="02040503050406030204" pitchFamily="18" charset="0"/>
                        </a:rPr>
                        <m:t>𝑈</m:t>
                      </m:r>
                      <m:sSub>
                        <m:sSubPr>
                          <m:ctrlPr>
                            <a:rPr lang="pt-BR" i="1">
                              <a:solidFill>
                                <a:schemeClr val="accent3">
                                  <a:lumMod val="10000"/>
                                </a:schemeClr>
                              </a:solidFill>
                              <a:latin typeface="Cambria Math" panose="02040503050406030204" pitchFamily="18" charset="0"/>
                            </a:rPr>
                          </m:ctrlPr>
                        </m:sSubPr>
                        <m:e>
                          <m:r>
                            <a:rPr lang="pt-BR" i="1">
                              <a:solidFill>
                                <a:schemeClr val="accent3">
                                  <a:lumMod val="10000"/>
                                </a:schemeClr>
                              </a:solidFill>
                              <a:latin typeface="Cambria Math" panose="02040503050406030204" pitchFamily="18" charset="0"/>
                            </a:rPr>
                            <m:t>𝐻</m:t>
                          </m:r>
                        </m:e>
                        <m:sub>
                          <m:r>
                            <m:rPr>
                              <m:sty m:val="p"/>
                            </m:rPr>
                            <a:rPr lang="pt-BR">
                              <a:solidFill>
                                <a:schemeClr val="accent3">
                                  <a:lumMod val="10000"/>
                                </a:schemeClr>
                              </a:solidFill>
                              <a:latin typeface="Cambria Math" panose="02040503050406030204" pitchFamily="18" charset="0"/>
                            </a:rPr>
                            <m:t>lim</m:t>
                          </m:r>
                        </m:sub>
                      </m:sSub>
                    </m:oMath>
                  </m:oMathPara>
                </a14:m>
                <a:endParaRPr lang="pt-BR" dirty="0">
                  <a:solidFill>
                    <a:schemeClr val="accent3">
                      <a:lumMod val="10000"/>
                    </a:schemeClr>
                  </a:solidFill>
                </a:endParaRPr>
              </a:p>
            </p:txBody>
          </p:sp>
        </mc:Choice>
        <mc:Fallback xmlns="">
          <p:sp>
            <p:nvSpPr>
              <p:cNvPr id="13" name="Rectangle: Rounded Corners 12">
                <a:extLst>
                  <a:ext uri="{FF2B5EF4-FFF2-40B4-BE49-F238E27FC236}">
                    <a16:creationId xmlns:a16="http://schemas.microsoft.com/office/drawing/2014/main" id="{4E70F703-A006-4A62-91B6-97BA92F82FB9}"/>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4"/>
                <a:stretch>
                  <a:fillRect/>
                </a:stretch>
              </a:blipFill>
            </p:spPr>
            <p:txBody>
              <a:bodyPr/>
              <a:lstStyle/>
              <a:p>
                <a:r>
                  <a:rPr lang="pt-BR">
                    <a:noFill/>
                  </a:rPr>
                  <a:t> </a:t>
                </a:r>
              </a:p>
            </p:txBody>
          </p:sp>
        </mc:Fallback>
      </mc:AlternateContent>
      <p:sp>
        <p:nvSpPr>
          <p:cNvPr id="15" name="Oval 14">
            <a:extLst>
              <a:ext uri="{FF2B5EF4-FFF2-40B4-BE49-F238E27FC236}">
                <a16:creationId xmlns:a16="http://schemas.microsoft.com/office/drawing/2014/main" id="{9B9C9CBC-6676-4C22-B2CE-75FD14E51D5C}"/>
              </a:ext>
            </a:extLst>
          </p:cNvPr>
          <p:cNvSpPr/>
          <p:nvPr/>
        </p:nvSpPr>
        <p:spPr>
          <a:xfrm>
            <a:off x="2280258" y="5157788"/>
            <a:ext cx="711200" cy="711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16" name="Oval 15">
            <a:extLst>
              <a:ext uri="{FF2B5EF4-FFF2-40B4-BE49-F238E27FC236}">
                <a16:creationId xmlns:a16="http://schemas.microsoft.com/office/drawing/2014/main" id="{EDDA69DE-835F-4881-BB2F-DC6827D441C0}"/>
              </a:ext>
            </a:extLst>
          </p:cNvPr>
          <p:cNvSpPr/>
          <p:nvPr/>
        </p:nvSpPr>
        <p:spPr>
          <a:xfrm>
            <a:off x="2404006" y="5281536"/>
            <a:ext cx="471324" cy="471324"/>
          </a:xfrm>
          <a:prstGeom prst="ellipse">
            <a:avLst/>
          </a:prstGeom>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17" name="Straight Arrow Connector 16">
            <a:extLst>
              <a:ext uri="{FF2B5EF4-FFF2-40B4-BE49-F238E27FC236}">
                <a16:creationId xmlns:a16="http://schemas.microsoft.com/office/drawing/2014/main" id="{5653DD50-CF03-4D74-8DBD-73B44239A196}"/>
              </a:ext>
            </a:extLst>
          </p:cNvPr>
          <p:cNvCxnSpPr>
            <a:stCxn id="12" idx="2"/>
            <a:endCxn id="13"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18" name="Straight Arrow Connector 17">
            <a:extLst>
              <a:ext uri="{FF2B5EF4-FFF2-40B4-BE49-F238E27FC236}">
                <a16:creationId xmlns:a16="http://schemas.microsoft.com/office/drawing/2014/main" id="{567FE5B0-97D1-4B81-B426-D86A8A133369}"/>
              </a:ext>
            </a:extLst>
          </p:cNvPr>
          <p:cNvCxnSpPr>
            <a:cxnSpLocks/>
            <a:stCxn id="13" idx="2"/>
            <a:endCxn id="15" idx="0"/>
          </p:cNvCxnSpPr>
          <p:nvPr/>
        </p:nvCxnSpPr>
        <p:spPr>
          <a:xfrm>
            <a:off x="2635858" y="4203460"/>
            <a:ext cx="0" cy="954328"/>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19" name="Straight Arrow Connector 22">
            <a:extLst>
              <a:ext uri="{FF2B5EF4-FFF2-40B4-BE49-F238E27FC236}">
                <a16:creationId xmlns:a16="http://schemas.microsoft.com/office/drawing/2014/main" id="{35C377D6-81E5-4CCA-8F95-B98A5191FCB6}"/>
              </a:ext>
            </a:extLst>
          </p:cNvPr>
          <p:cNvCxnSpPr>
            <a:cxnSpLocks/>
            <a:stCxn id="13" idx="1"/>
            <a:endCxn id="12" idx="1"/>
          </p:cNvCxnSpPr>
          <p:nvPr/>
        </p:nvCxnSpPr>
        <p:spPr>
          <a:xfrm rot="10800000">
            <a:off x="1285858" y="1899132"/>
            <a:ext cx="12700" cy="1854329"/>
          </a:xfrm>
          <a:prstGeom prst="bentConnector3">
            <a:avLst>
              <a:gd name="adj1" fmla="val 5775000"/>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sp>
        <p:nvSpPr>
          <p:cNvPr id="14" name="TextBox 13">
            <a:extLst>
              <a:ext uri="{FF2B5EF4-FFF2-40B4-BE49-F238E27FC236}">
                <a16:creationId xmlns:a16="http://schemas.microsoft.com/office/drawing/2014/main" id="{44094D80-498B-406C-9357-19011BC4DF6A}"/>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accent1">
                    <a:lumMod val="25000"/>
                    <a:lumOff val="75000"/>
                  </a:schemeClr>
                </a:solidFill>
              </a:rPr>
              <a:t>Não</a:t>
            </a:r>
          </a:p>
        </p:txBody>
      </p:sp>
      <p:sp>
        <p:nvSpPr>
          <p:cNvPr id="22" name="TextBox 21">
            <a:extLst>
              <a:ext uri="{FF2B5EF4-FFF2-40B4-BE49-F238E27FC236}">
                <a16:creationId xmlns:a16="http://schemas.microsoft.com/office/drawing/2014/main" id="{F2114355-10F5-4CE6-BB1D-86EAD5AD31CC}"/>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accent1">
                    <a:lumMod val="25000"/>
                    <a:lumOff val="75000"/>
                  </a:schemeClr>
                </a:solidFill>
              </a:rPr>
              <a:t>Sim</a:t>
            </a:r>
          </a:p>
        </p:txBody>
      </p:sp>
      <p:pic>
        <p:nvPicPr>
          <p:cNvPr id="20" name="Picture 19">
            <a:extLst>
              <a:ext uri="{FF2B5EF4-FFF2-40B4-BE49-F238E27FC236}">
                <a16:creationId xmlns:a16="http://schemas.microsoft.com/office/drawing/2014/main" id="{A9203F8E-FD00-448F-B8EF-7F85CF65F2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87830" y="3374957"/>
            <a:ext cx="4962916" cy="2494031"/>
          </a:xfrm>
          <a:prstGeom prst="rect">
            <a:avLst/>
          </a:prstGeom>
        </p:spPr>
      </p:pic>
    </p:spTree>
    <p:extLst>
      <p:ext uri="{BB962C8B-B14F-4D97-AF65-F5344CB8AC3E}">
        <p14:creationId xmlns:p14="http://schemas.microsoft.com/office/powerpoint/2010/main" val="3038655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descr="A close up of a window&#10;&#10;Description automatically generated">
            <a:extLst>
              <a:ext uri="{FF2B5EF4-FFF2-40B4-BE49-F238E27FC236}">
                <a16:creationId xmlns:a16="http://schemas.microsoft.com/office/drawing/2014/main" id="{0426786A-DAB3-4E1B-B63D-B54CBA639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440" y="1449131"/>
            <a:ext cx="1808480" cy="1808480"/>
          </a:xfrm>
          <a:prstGeom prst="rect">
            <a:avLst/>
          </a:prstGeom>
        </p:spPr>
      </p:pic>
      <p:sp>
        <p:nvSpPr>
          <p:cNvPr id="6" name="Title 5">
            <a:extLst>
              <a:ext uri="{FF2B5EF4-FFF2-40B4-BE49-F238E27FC236}">
                <a16:creationId xmlns:a16="http://schemas.microsoft.com/office/drawing/2014/main" id="{42EDC2DF-583A-402C-85D9-101FEFCE471F}"/>
              </a:ext>
            </a:extLst>
          </p:cNvPr>
          <p:cNvSpPr>
            <a:spLocks noGrp="1"/>
          </p:cNvSpPr>
          <p:nvPr>
            <p:ph type="title"/>
          </p:nvPr>
        </p:nvSpPr>
        <p:spPr/>
        <p:txBody>
          <a:bodyPr>
            <a:normAutofit/>
          </a:bodyPr>
          <a:lstStyle/>
          <a:p>
            <a:r>
              <a:rPr lang="pt-BR" dirty="0"/>
              <a:t>como é feita a escolha?</a:t>
            </a:r>
          </a:p>
        </p:txBody>
      </p:sp>
      <p:sp>
        <p:nvSpPr>
          <p:cNvPr id="20" name="Rectangle: Rounded Corners 19">
            <a:extLst>
              <a:ext uri="{FF2B5EF4-FFF2-40B4-BE49-F238E27FC236}">
                <a16:creationId xmlns:a16="http://schemas.microsoft.com/office/drawing/2014/main" id="{0C98AA88-14D3-42BE-A419-0835A99BB61E}"/>
              </a:ext>
            </a:extLst>
          </p:cNvPr>
          <p:cNvSpPr/>
          <p:nvPr/>
        </p:nvSpPr>
        <p:spPr>
          <a:xfrm>
            <a:off x="1285858" y="1449131"/>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accent3">
                    <a:lumMod val="10000"/>
                  </a:schemeClr>
                </a:solidFill>
              </a:rPr>
              <a:t>seleciono o lote com melhor acessibilidade</a:t>
            </a:r>
          </a:p>
        </p:txBody>
      </p:sp>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id="{BC3D36AE-13BD-43A7-BB82-03AB0BECC597}"/>
                  </a:ext>
                </a:extLst>
              </p:cNvPr>
              <p:cNvSpPr/>
              <p:nvPr/>
            </p:nvSpPr>
            <p:spPr>
              <a:xfrm>
                <a:off x="1285858" y="3303460"/>
                <a:ext cx="270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accent3"/>
                              </a:solidFill>
                              <a:latin typeface="Cambria Math" panose="02040503050406030204" pitchFamily="18" charset="0"/>
                            </a:rPr>
                          </m:ctrlPr>
                        </m:naryPr>
                        <m:sub/>
                        <m:sup/>
                        <m:e>
                          <m:r>
                            <a:rPr lang="pt-BR" i="1">
                              <a:solidFill>
                                <a:schemeClr val="accent3"/>
                              </a:solidFill>
                              <a:latin typeface="Cambria Math" panose="02040503050406030204" pitchFamily="18" charset="0"/>
                            </a:rPr>
                            <m:t>𝑈𝐻</m:t>
                          </m:r>
                        </m:e>
                      </m:nary>
                      <m:r>
                        <a:rPr lang="pt-BR" b="0" i="1" smtClean="0">
                          <a:solidFill>
                            <a:schemeClr val="accent3"/>
                          </a:solidFill>
                          <a:latin typeface="Cambria Math" panose="02040503050406030204" pitchFamily="18" charset="0"/>
                        </a:rPr>
                        <m:t>&gt;</m:t>
                      </m:r>
                      <m:r>
                        <a:rPr lang="pt-BR" i="1">
                          <a:solidFill>
                            <a:schemeClr val="accent3"/>
                          </a:solidFill>
                          <a:latin typeface="Cambria Math" panose="02040503050406030204" pitchFamily="18" charset="0"/>
                        </a:rPr>
                        <m:t>𝑈</m:t>
                      </m:r>
                      <m:sSub>
                        <m:sSubPr>
                          <m:ctrlPr>
                            <a:rPr lang="pt-BR" i="1">
                              <a:solidFill>
                                <a:schemeClr val="accent3"/>
                              </a:solidFill>
                              <a:latin typeface="Cambria Math" panose="02040503050406030204" pitchFamily="18" charset="0"/>
                            </a:rPr>
                          </m:ctrlPr>
                        </m:sSubPr>
                        <m:e>
                          <m:r>
                            <a:rPr lang="pt-BR" i="1">
                              <a:solidFill>
                                <a:schemeClr val="accent3"/>
                              </a:solidFill>
                              <a:latin typeface="Cambria Math" panose="02040503050406030204" pitchFamily="18" charset="0"/>
                            </a:rPr>
                            <m:t>𝐻</m:t>
                          </m:r>
                        </m:e>
                        <m:sub>
                          <m:r>
                            <m:rPr>
                              <m:sty m:val="p"/>
                            </m:rPr>
                            <a:rPr lang="pt-BR">
                              <a:solidFill>
                                <a:schemeClr val="accent3"/>
                              </a:solidFill>
                              <a:latin typeface="Cambria Math" panose="02040503050406030204" pitchFamily="18" charset="0"/>
                            </a:rPr>
                            <m:t>lim</m:t>
                          </m:r>
                        </m:sub>
                      </m:sSub>
                    </m:oMath>
                  </m:oMathPara>
                </a14:m>
                <a:endParaRPr lang="pt-BR" dirty="0">
                  <a:solidFill>
                    <a:schemeClr val="accent3"/>
                  </a:solidFill>
                </a:endParaRPr>
              </a:p>
            </p:txBody>
          </p:sp>
        </mc:Choice>
        <mc:Fallback xmlns="">
          <p:sp>
            <p:nvSpPr>
              <p:cNvPr id="21" name="Rectangle: Rounded Corners 20">
                <a:extLst>
                  <a:ext uri="{FF2B5EF4-FFF2-40B4-BE49-F238E27FC236}">
                    <a16:creationId xmlns:a16="http://schemas.microsoft.com/office/drawing/2014/main" id="{BC3D36AE-13BD-43A7-BB82-03AB0BECC597}"/>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4"/>
                <a:stretch>
                  <a:fillRect/>
                </a:stretch>
              </a:blipFill>
            </p:spPr>
            <p:txBody>
              <a:bodyPr/>
              <a:lstStyle/>
              <a:p>
                <a:r>
                  <a:rPr lang="pt-BR">
                    <a:noFill/>
                  </a:rPr>
                  <a:t> </a:t>
                </a:r>
              </a:p>
            </p:txBody>
          </p:sp>
        </mc:Fallback>
      </mc:AlternateContent>
      <p:sp>
        <p:nvSpPr>
          <p:cNvPr id="23" name="Oval 22">
            <a:extLst>
              <a:ext uri="{FF2B5EF4-FFF2-40B4-BE49-F238E27FC236}">
                <a16:creationId xmlns:a16="http://schemas.microsoft.com/office/drawing/2014/main" id="{78C5D3B9-928A-424B-9C53-6668F2321DCE}"/>
              </a:ext>
            </a:extLst>
          </p:cNvPr>
          <p:cNvSpPr/>
          <p:nvPr/>
        </p:nvSpPr>
        <p:spPr>
          <a:xfrm>
            <a:off x="2280258" y="5157788"/>
            <a:ext cx="711200" cy="711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4" name="Oval 23">
            <a:extLst>
              <a:ext uri="{FF2B5EF4-FFF2-40B4-BE49-F238E27FC236}">
                <a16:creationId xmlns:a16="http://schemas.microsoft.com/office/drawing/2014/main" id="{BCB618D3-63C2-46DB-8394-D814AD2ACA11}"/>
              </a:ext>
            </a:extLst>
          </p:cNvPr>
          <p:cNvSpPr/>
          <p:nvPr/>
        </p:nvSpPr>
        <p:spPr>
          <a:xfrm>
            <a:off x="2404006" y="5281536"/>
            <a:ext cx="471324" cy="471324"/>
          </a:xfrm>
          <a:prstGeom prst="ellipse">
            <a:avLst/>
          </a:prstGeom>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25" name="Straight Arrow Connector 24">
            <a:extLst>
              <a:ext uri="{FF2B5EF4-FFF2-40B4-BE49-F238E27FC236}">
                <a16:creationId xmlns:a16="http://schemas.microsoft.com/office/drawing/2014/main" id="{81A3922A-DCB5-494F-B7B8-F4579BE44710}"/>
              </a:ext>
            </a:extLst>
          </p:cNvPr>
          <p:cNvCxnSpPr>
            <a:stCxn id="20" idx="2"/>
            <a:endCxn id="21"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6" name="Straight Arrow Connector 25">
            <a:extLst>
              <a:ext uri="{FF2B5EF4-FFF2-40B4-BE49-F238E27FC236}">
                <a16:creationId xmlns:a16="http://schemas.microsoft.com/office/drawing/2014/main" id="{9DCC004B-FE40-4072-9818-2D3DC8E0C2D3}"/>
              </a:ext>
            </a:extLst>
          </p:cNvPr>
          <p:cNvCxnSpPr>
            <a:cxnSpLocks/>
            <a:stCxn id="21" idx="2"/>
            <a:endCxn id="23" idx="0"/>
          </p:cNvCxnSpPr>
          <p:nvPr/>
        </p:nvCxnSpPr>
        <p:spPr>
          <a:xfrm>
            <a:off x="2635858" y="4203460"/>
            <a:ext cx="0" cy="954328"/>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7" name="Straight Arrow Connector 22">
            <a:extLst>
              <a:ext uri="{FF2B5EF4-FFF2-40B4-BE49-F238E27FC236}">
                <a16:creationId xmlns:a16="http://schemas.microsoft.com/office/drawing/2014/main" id="{A6FD0BA2-7249-487B-87F2-90BE62D9F1A2}"/>
              </a:ext>
            </a:extLst>
          </p:cNvPr>
          <p:cNvCxnSpPr>
            <a:cxnSpLocks/>
            <a:stCxn id="21" idx="1"/>
            <a:endCxn id="20" idx="1"/>
          </p:cNvCxnSpPr>
          <p:nvPr/>
        </p:nvCxnSpPr>
        <p:spPr>
          <a:xfrm rot="10800000">
            <a:off x="1285858" y="1899132"/>
            <a:ext cx="12700" cy="1854329"/>
          </a:xfrm>
          <a:prstGeom prst="bentConnector3">
            <a:avLst>
              <a:gd name="adj1" fmla="val 5775000"/>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sp>
        <p:nvSpPr>
          <p:cNvPr id="28" name="TextBox 27">
            <a:extLst>
              <a:ext uri="{FF2B5EF4-FFF2-40B4-BE49-F238E27FC236}">
                <a16:creationId xmlns:a16="http://schemas.microsoft.com/office/drawing/2014/main" id="{89FEFB00-DFEF-4B1E-9131-FE41646EAFE2}"/>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accent1">
                    <a:lumMod val="25000"/>
                    <a:lumOff val="75000"/>
                  </a:schemeClr>
                </a:solidFill>
              </a:rPr>
              <a:t>Não</a:t>
            </a:r>
          </a:p>
        </p:txBody>
      </p:sp>
      <p:sp>
        <p:nvSpPr>
          <p:cNvPr id="29" name="TextBox 28">
            <a:extLst>
              <a:ext uri="{FF2B5EF4-FFF2-40B4-BE49-F238E27FC236}">
                <a16:creationId xmlns:a16="http://schemas.microsoft.com/office/drawing/2014/main" id="{B7DC9C63-F5A1-4E57-BB7C-227BAE7EA058}"/>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accent1">
                    <a:lumMod val="25000"/>
                    <a:lumOff val="75000"/>
                  </a:schemeClr>
                </a:solidFill>
              </a:rPr>
              <a:t>Sim</a:t>
            </a:r>
          </a:p>
        </p:txBody>
      </p:sp>
      <p:pic>
        <p:nvPicPr>
          <p:cNvPr id="14" name="Picture 13">
            <a:extLst>
              <a:ext uri="{FF2B5EF4-FFF2-40B4-BE49-F238E27FC236}">
                <a16:creationId xmlns:a16="http://schemas.microsoft.com/office/drawing/2014/main" id="{6FA07885-40DA-47E7-92A0-ACB424E101C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787830" y="3374957"/>
            <a:ext cx="4962916" cy="2494031"/>
          </a:xfrm>
          <a:prstGeom prst="rect">
            <a:avLst/>
          </a:prstGeom>
        </p:spPr>
      </p:pic>
    </p:spTree>
    <p:extLst>
      <p:ext uri="{BB962C8B-B14F-4D97-AF65-F5344CB8AC3E}">
        <p14:creationId xmlns:p14="http://schemas.microsoft.com/office/powerpoint/2010/main" val="2468257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15C7E-7154-4B5E-A6C5-0EECA1636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7830" y="3374957"/>
            <a:ext cx="4962916" cy="2494031"/>
          </a:xfrm>
          <a:prstGeom prst="rect">
            <a:avLst/>
          </a:prstGeom>
        </p:spPr>
      </p:pic>
      <p:pic>
        <p:nvPicPr>
          <p:cNvPr id="74" name="Picture 73" descr="A close up of a window&#10;&#10;Description automatically generated">
            <a:extLst>
              <a:ext uri="{FF2B5EF4-FFF2-40B4-BE49-F238E27FC236}">
                <a16:creationId xmlns:a16="http://schemas.microsoft.com/office/drawing/2014/main" id="{0426786A-DAB3-4E1B-B63D-B54CBA639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0" y="1449131"/>
            <a:ext cx="1808480" cy="1808480"/>
          </a:xfrm>
          <a:prstGeom prst="rect">
            <a:avLst/>
          </a:prstGeom>
        </p:spPr>
      </p:pic>
      <p:sp>
        <p:nvSpPr>
          <p:cNvPr id="6" name="Title 5">
            <a:extLst>
              <a:ext uri="{FF2B5EF4-FFF2-40B4-BE49-F238E27FC236}">
                <a16:creationId xmlns:a16="http://schemas.microsoft.com/office/drawing/2014/main" id="{CC2623BE-4450-4DAB-A15A-DDC08B8A5628}"/>
              </a:ext>
            </a:extLst>
          </p:cNvPr>
          <p:cNvSpPr>
            <a:spLocks noGrp="1"/>
          </p:cNvSpPr>
          <p:nvPr>
            <p:ph type="title"/>
          </p:nvPr>
        </p:nvSpPr>
        <p:spPr/>
        <p:txBody>
          <a:bodyPr>
            <a:normAutofit/>
          </a:bodyPr>
          <a:lstStyle/>
          <a:p>
            <a:r>
              <a:rPr lang="pt-BR" dirty="0"/>
              <a:t>como é feita a escolha?</a:t>
            </a:r>
          </a:p>
        </p:txBody>
      </p:sp>
      <p:sp>
        <p:nvSpPr>
          <p:cNvPr id="10" name="Rectangle: Rounded Corners 9">
            <a:extLst>
              <a:ext uri="{FF2B5EF4-FFF2-40B4-BE49-F238E27FC236}">
                <a16:creationId xmlns:a16="http://schemas.microsoft.com/office/drawing/2014/main" id="{8C0E3A65-6F4C-41F9-B978-0A87389B9179}"/>
              </a:ext>
            </a:extLst>
          </p:cNvPr>
          <p:cNvSpPr/>
          <p:nvPr/>
        </p:nvSpPr>
        <p:spPr>
          <a:xfrm>
            <a:off x="1285858" y="1449131"/>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accent3">
                    <a:lumMod val="10000"/>
                  </a:schemeClr>
                </a:solidFill>
              </a:rPr>
              <a:t>seleciono o lote com melhor acessibilidade</a:t>
            </a:r>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4AEF26A0-E4E4-408E-9E0D-CB24CC9D7326}"/>
                  </a:ext>
                </a:extLst>
              </p:cNvPr>
              <p:cNvSpPr/>
              <p:nvPr/>
            </p:nvSpPr>
            <p:spPr>
              <a:xfrm>
                <a:off x="1285858" y="3303460"/>
                <a:ext cx="2700000" cy="9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bg2"/>
                              </a:solidFill>
                              <a:latin typeface="Cambria Math" panose="02040503050406030204" pitchFamily="18" charset="0"/>
                            </a:rPr>
                          </m:ctrlPr>
                        </m:naryPr>
                        <m:sub/>
                        <m:sup/>
                        <m:e>
                          <m:r>
                            <a:rPr lang="pt-BR" i="1">
                              <a:solidFill>
                                <a:schemeClr val="bg2"/>
                              </a:solidFill>
                              <a:latin typeface="Cambria Math" panose="02040503050406030204" pitchFamily="18" charset="0"/>
                            </a:rPr>
                            <m:t>𝑈𝐻</m:t>
                          </m:r>
                        </m:e>
                      </m:nary>
                      <m:r>
                        <a:rPr lang="pt-BR" b="0" i="1" smtClean="0">
                          <a:solidFill>
                            <a:schemeClr val="bg2"/>
                          </a:solidFill>
                          <a:latin typeface="Cambria Math" panose="02040503050406030204" pitchFamily="18" charset="0"/>
                        </a:rPr>
                        <m:t>&gt;</m:t>
                      </m:r>
                      <m:r>
                        <a:rPr lang="pt-BR" i="1">
                          <a:solidFill>
                            <a:schemeClr val="bg2"/>
                          </a:solidFill>
                          <a:latin typeface="Cambria Math" panose="02040503050406030204" pitchFamily="18" charset="0"/>
                        </a:rPr>
                        <m:t>𝑈</m:t>
                      </m:r>
                      <m:sSub>
                        <m:sSubPr>
                          <m:ctrlPr>
                            <a:rPr lang="pt-BR" i="1">
                              <a:solidFill>
                                <a:schemeClr val="bg2"/>
                              </a:solidFill>
                              <a:latin typeface="Cambria Math" panose="02040503050406030204" pitchFamily="18" charset="0"/>
                            </a:rPr>
                          </m:ctrlPr>
                        </m:sSubPr>
                        <m:e>
                          <m:r>
                            <a:rPr lang="pt-BR" i="1">
                              <a:solidFill>
                                <a:schemeClr val="bg2"/>
                              </a:solidFill>
                              <a:latin typeface="Cambria Math" panose="02040503050406030204" pitchFamily="18" charset="0"/>
                            </a:rPr>
                            <m:t>𝐻</m:t>
                          </m:r>
                        </m:e>
                        <m:sub>
                          <m:r>
                            <m:rPr>
                              <m:sty m:val="p"/>
                            </m:rPr>
                            <a:rPr lang="pt-BR">
                              <a:solidFill>
                                <a:schemeClr val="bg2"/>
                              </a:solidFill>
                              <a:latin typeface="Cambria Math" panose="02040503050406030204" pitchFamily="18" charset="0"/>
                            </a:rPr>
                            <m:t>lim</m:t>
                          </m:r>
                        </m:sub>
                      </m:sSub>
                    </m:oMath>
                  </m:oMathPara>
                </a14:m>
                <a:endParaRPr lang="pt-BR" dirty="0">
                  <a:solidFill>
                    <a:schemeClr val="bg2"/>
                  </a:solidFill>
                </a:endParaRPr>
              </a:p>
            </p:txBody>
          </p:sp>
        </mc:Choice>
        <mc:Fallback xmlns="">
          <p:sp>
            <p:nvSpPr>
              <p:cNvPr id="11" name="Rectangle: Rounded Corners 10">
                <a:extLst>
                  <a:ext uri="{FF2B5EF4-FFF2-40B4-BE49-F238E27FC236}">
                    <a16:creationId xmlns:a16="http://schemas.microsoft.com/office/drawing/2014/main" id="{4AEF26A0-E4E4-408E-9E0D-CB24CC9D7326}"/>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5"/>
                <a:stretch>
                  <a:fillRect/>
                </a:stretch>
              </a:blipFill>
            </p:spPr>
            <p:txBody>
              <a:bodyPr/>
              <a:lstStyle/>
              <a:p>
                <a:r>
                  <a:rPr lang="pt-BR">
                    <a:noFill/>
                  </a:rPr>
                  <a:t> </a:t>
                </a:r>
              </a:p>
            </p:txBody>
          </p:sp>
        </mc:Fallback>
      </mc:AlternateContent>
      <p:sp>
        <p:nvSpPr>
          <p:cNvPr id="8" name="Oval 7">
            <a:extLst>
              <a:ext uri="{FF2B5EF4-FFF2-40B4-BE49-F238E27FC236}">
                <a16:creationId xmlns:a16="http://schemas.microsoft.com/office/drawing/2014/main" id="{293FF220-6384-46E8-8390-0FC92AE83308}"/>
              </a:ext>
            </a:extLst>
          </p:cNvPr>
          <p:cNvSpPr/>
          <p:nvPr/>
        </p:nvSpPr>
        <p:spPr>
          <a:xfrm>
            <a:off x="2280258" y="5157788"/>
            <a:ext cx="711200" cy="7112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14" name="Oval 13">
            <a:extLst>
              <a:ext uri="{FF2B5EF4-FFF2-40B4-BE49-F238E27FC236}">
                <a16:creationId xmlns:a16="http://schemas.microsoft.com/office/drawing/2014/main" id="{6391C6B2-C801-4389-9E3F-83825BC215E3}"/>
              </a:ext>
            </a:extLst>
          </p:cNvPr>
          <p:cNvSpPr/>
          <p:nvPr/>
        </p:nvSpPr>
        <p:spPr>
          <a:xfrm>
            <a:off x="2404006" y="5281536"/>
            <a:ext cx="471324" cy="471324"/>
          </a:xfrm>
          <a:prstGeom prst="ellipse">
            <a:avLst/>
          </a:prstGeom>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18" name="Straight Arrow Connector 17">
            <a:extLst>
              <a:ext uri="{FF2B5EF4-FFF2-40B4-BE49-F238E27FC236}">
                <a16:creationId xmlns:a16="http://schemas.microsoft.com/office/drawing/2014/main" id="{7EF90E69-B16C-4293-84C1-11F551C1522A}"/>
              </a:ext>
            </a:extLst>
          </p:cNvPr>
          <p:cNvCxnSpPr>
            <a:stCxn id="10" idx="2"/>
            <a:endCxn id="11"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0" name="Straight Arrow Connector 19">
            <a:extLst>
              <a:ext uri="{FF2B5EF4-FFF2-40B4-BE49-F238E27FC236}">
                <a16:creationId xmlns:a16="http://schemas.microsoft.com/office/drawing/2014/main" id="{224B35C9-0D3B-4A36-BCDD-A8B3BFFD10AB}"/>
              </a:ext>
            </a:extLst>
          </p:cNvPr>
          <p:cNvCxnSpPr>
            <a:cxnSpLocks/>
            <a:stCxn id="11" idx="2"/>
            <a:endCxn id="8" idx="0"/>
          </p:cNvCxnSpPr>
          <p:nvPr/>
        </p:nvCxnSpPr>
        <p:spPr>
          <a:xfrm>
            <a:off x="2635858" y="4203460"/>
            <a:ext cx="0" cy="954328"/>
          </a:xfrm>
          <a:prstGeom prst="straightConnector1">
            <a:avLst/>
          </a:prstGeom>
          <a:ln w="76200">
            <a:solidFill>
              <a:schemeClr val="accent1"/>
            </a:solidFill>
            <a:tailEnd type="stealth"/>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8264531E-7876-45B5-BD50-BD944A7D4723}"/>
              </a:ext>
            </a:extLst>
          </p:cNvPr>
          <p:cNvCxnSpPr>
            <a:cxnSpLocks/>
            <a:stCxn id="11" idx="1"/>
            <a:endCxn id="10" idx="1"/>
          </p:cNvCxnSpPr>
          <p:nvPr/>
        </p:nvCxnSpPr>
        <p:spPr>
          <a:xfrm rot="10800000">
            <a:off x="1285858" y="1899132"/>
            <a:ext cx="12700" cy="1854329"/>
          </a:xfrm>
          <a:prstGeom prst="bentConnector3">
            <a:avLst>
              <a:gd name="adj1" fmla="val 5775000"/>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51979CD4-5B69-4A22-BDBF-E98A46380E88}"/>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accent1">
                    <a:lumMod val="25000"/>
                    <a:lumOff val="75000"/>
                  </a:schemeClr>
                </a:solidFill>
              </a:rPr>
              <a:t>Não</a:t>
            </a:r>
          </a:p>
        </p:txBody>
      </p:sp>
      <p:sp>
        <p:nvSpPr>
          <p:cNvPr id="16" name="TextBox 15">
            <a:extLst>
              <a:ext uri="{FF2B5EF4-FFF2-40B4-BE49-F238E27FC236}">
                <a16:creationId xmlns:a16="http://schemas.microsoft.com/office/drawing/2014/main" id="{9DC63D72-C524-4BBD-9D0D-7FDF203B8125}"/>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bg2">
                    <a:lumMod val="10000"/>
                  </a:schemeClr>
                </a:solidFill>
              </a:rPr>
              <a:t>Sim</a:t>
            </a:r>
          </a:p>
        </p:txBody>
      </p:sp>
    </p:spTree>
    <p:extLst>
      <p:ext uri="{BB962C8B-B14F-4D97-AF65-F5344CB8AC3E}">
        <p14:creationId xmlns:p14="http://schemas.microsoft.com/office/powerpoint/2010/main" val="874781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15C7E-7154-4B5E-A6C5-0EECA1636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7830" y="3374957"/>
            <a:ext cx="4962916" cy="2494031"/>
          </a:xfrm>
          <a:prstGeom prst="rect">
            <a:avLst/>
          </a:prstGeom>
        </p:spPr>
      </p:pic>
      <p:pic>
        <p:nvPicPr>
          <p:cNvPr id="74" name="Picture 73" descr="A close up of a window&#10;&#10;Description automatically generated">
            <a:extLst>
              <a:ext uri="{FF2B5EF4-FFF2-40B4-BE49-F238E27FC236}">
                <a16:creationId xmlns:a16="http://schemas.microsoft.com/office/drawing/2014/main" id="{0426786A-DAB3-4E1B-B63D-B54CBA639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0" y="1449131"/>
            <a:ext cx="1808480" cy="1808480"/>
          </a:xfrm>
          <a:prstGeom prst="rect">
            <a:avLst/>
          </a:prstGeom>
        </p:spPr>
      </p:pic>
      <p:sp>
        <p:nvSpPr>
          <p:cNvPr id="6" name="Title 5">
            <a:extLst>
              <a:ext uri="{FF2B5EF4-FFF2-40B4-BE49-F238E27FC236}">
                <a16:creationId xmlns:a16="http://schemas.microsoft.com/office/drawing/2014/main" id="{CC2623BE-4450-4DAB-A15A-DDC08B8A5628}"/>
              </a:ext>
            </a:extLst>
          </p:cNvPr>
          <p:cNvSpPr>
            <a:spLocks noGrp="1"/>
          </p:cNvSpPr>
          <p:nvPr>
            <p:ph type="title"/>
          </p:nvPr>
        </p:nvSpPr>
        <p:spPr/>
        <p:txBody>
          <a:bodyPr>
            <a:normAutofit/>
          </a:bodyPr>
          <a:lstStyle/>
          <a:p>
            <a:r>
              <a:rPr lang="pt-BR" dirty="0"/>
              <a:t>como é feita a escolha?</a:t>
            </a:r>
          </a:p>
        </p:txBody>
      </p:sp>
      <p:sp>
        <p:nvSpPr>
          <p:cNvPr id="10" name="Rectangle: Rounded Corners 9">
            <a:extLst>
              <a:ext uri="{FF2B5EF4-FFF2-40B4-BE49-F238E27FC236}">
                <a16:creationId xmlns:a16="http://schemas.microsoft.com/office/drawing/2014/main" id="{8C0E3A65-6F4C-41F9-B978-0A87389B9179}"/>
              </a:ext>
            </a:extLst>
          </p:cNvPr>
          <p:cNvSpPr/>
          <p:nvPr/>
        </p:nvSpPr>
        <p:spPr>
          <a:xfrm>
            <a:off x="1285858" y="1449131"/>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solidFill>
                  <a:schemeClr val="accent3">
                    <a:lumMod val="10000"/>
                  </a:schemeClr>
                </a:solidFill>
              </a:rPr>
              <a:t>seleciono o lote com melhor acessibilidade</a:t>
            </a:r>
          </a:p>
        </p:txBody>
      </p:sp>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4AEF26A0-E4E4-408E-9E0D-CB24CC9D7326}"/>
                  </a:ext>
                </a:extLst>
              </p:cNvPr>
              <p:cNvSpPr/>
              <p:nvPr/>
            </p:nvSpPr>
            <p:spPr>
              <a:xfrm>
                <a:off x="1285858" y="3303460"/>
                <a:ext cx="2700000" cy="900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grow m:val="on"/>
                          <m:subHide m:val="on"/>
                          <m:supHide m:val="on"/>
                          <m:ctrlPr>
                            <a:rPr lang="pt-BR" i="1" smtClean="0">
                              <a:solidFill>
                                <a:schemeClr val="accent3">
                                  <a:lumMod val="10000"/>
                                </a:schemeClr>
                              </a:solidFill>
                              <a:latin typeface="Cambria Math" panose="02040503050406030204" pitchFamily="18" charset="0"/>
                            </a:rPr>
                          </m:ctrlPr>
                        </m:naryPr>
                        <m:sub/>
                        <m:sup/>
                        <m:e>
                          <m:r>
                            <a:rPr lang="pt-BR">
                              <a:solidFill>
                                <a:schemeClr val="accent3">
                                  <a:lumMod val="10000"/>
                                </a:schemeClr>
                              </a:solidFill>
                              <a:latin typeface="Cambria Math" panose="02040503050406030204" pitchFamily="18" charset="0"/>
                            </a:rPr>
                            <m:t>𝑈𝐻</m:t>
                          </m:r>
                        </m:e>
                      </m:nary>
                      <m:r>
                        <a:rPr lang="pt-BR" b="0" i="0" smtClean="0">
                          <a:solidFill>
                            <a:schemeClr val="accent3">
                              <a:lumMod val="10000"/>
                            </a:schemeClr>
                          </a:solidFill>
                          <a:latin typeface="Cambria Math" panose="02040503050406030204" pitchFamily="18" charset="0"/>
                        </a:rPr>
                        <m:t>&gt;</m:t>
                      </m:r>
                      <m:r>
                        <a:rPr lang="pt-BR">
                          <a:solidFill>
                            <a:schemeClr val="accent3">
                              <a:lumMod val="10000"/>
                            </a:schemeClr>
                          </a:solidFill>
                          <a:latin typeface="Cambria Math" panose="02040503050406030204" pitchFamily="18" charset="0"/>
                        </a:rPr>
                        <m:t>𝑈</m:t>
                      </m:r>
                      <m:sSub>
                        <m:sSubPr>
                          <m:ctrlPr>
                            <a:rPr lang="pt-BR" i="1">
                              <a:solidFill>
                                <a:schemeClr val="accent3">
                                  <a:lumMod val="10000"/>
                                </a:schemeClr>
                              </a:solidFill>
                              <a:latin typeface="Cambria Math" panose="02040503050406030204" pitchFamily="18" charset="0"/>
                            </a:rPr>
                          </m:ctrlPr>
                        </m:sSubPr>
                        <m:e>
                          <m:r>
                            <a:rPr lang="pt-BR">
                              <a:solidFill>
                                <a:schemeClr val="accent3">
                                  <a:lumMod val="10000"/>
                                </a:schemeClr>
                              </a:solidFill>
                              <a:latin typeface="Cambria Math" panose="02040503050406030204" pitchFamily="18" charset="0"/>
                            </a:rPr>
                            <m:t>𝐻</m:t>
                          </m:r>
                        </m:e>
                        <m:sub>
                          <m:r>
                            <m:rPr>
                              <m:sty m:val="p"/>
                            </m:rPr>
                            <a:rPr lang="pt-BR">
                              <a:solidFill>
                                <a:schemeClr val="accent3">
                                  <a:lumMod val="10000"/>
                                </a:schemeClr>
                              </a:solidFill>
                              <a:latin typeface="Cambria Math" panose="02040503050406030204" pitchFamily="18" charset="0"/>
                            </a:rPr>
                            <m:t>lim</m:t>
                          </m:r>
                        </m:sub>
                      </m:sSub>
                    </m:oMath>
                  </m:oMathPara>
                </a14:m>
                <a:endParaRPr lang="pt-BR" dirty="0">
                  <a:solidFill>
                    <a:schemeClr val="accent3">
                      <a:lumMod val="10000"/>
                    </a:schemeClr>
                  </a:solidFill>
                </a:endParaRPr>
              </a:p>
            </p:txBody>
          </p:sp>
        </mc:Choice>
        <mc:Fallback xmlns="">
          <p:sp>
            <p:nvSpPr>
              <p:cNvPr id="11" name="Rectangle: Rounded Corners 10">
                <a:extLst>
                  <a:ext uri="{FF2B5EF4-FFF2-40B4-BE49-F238E27FC236}">
                    <a16:creationId xmlns:a16="http://schemas.microsoft.com/office/drawing/2014/main" id="{4AEF26A0-E4E4-408E-9E0D-CB24CC9D7326}"/>
                  </a:ext>
                </a:extLst>
              </p:cNvPr>
              <p:cNvSpPr>
                <a:spLocks noRot="1" noChangeAspect="1" noMove="1" noResize="1" noEditPoints="1" noAdjustHandles="1" noChangeArrowheads="1" noChangeShapeType="1" noTextEdit="1"/>
              </p:cNvSpPr>
              <p:nvPr/>
            </p:nvSpPr>
            <p:spPr>
              <a:xfrm>
                <a:off x="1285858" y="3303460"/>
                <a:ext cx="2700000" cy="900000"/>
              </a:xfrm>
              <a:prstGeom prst="roundRect">
                <a:avLst/>
              </a:prstGeom>
              <a:blipFill>
                <a:blip r:embed="rId5"/>
                <a:stretch>
                  <a:fillRect/>
                </a:stretch>
              </a:blipFill>
            </p:spPr>
            <p:txBody>
              <a:bodyPr/>
              <a:lstStyle/>
              <a:p>
                <a:r>
                  <a:rPr lang="pt-BR">
                    <a:noFill/>
                  </a:rPr>
                  <a:t> </a:t>
                </a:r>
              </a:p>
            </p:txBody>
          </p:sp>
        </mc:Fallback>
      </mc:AlternateContent>
      <p:sp>
        <p:nvSpPr>
          <p:cNvPr id="8" name="Oval 7">
            <a:extLst>
              <a:ext uri="{FF2B5EF4-FFF2-40B4-BE49-F238E27FC236}">
                <a16:creationId xmlns:a16="http://schemas.microsoft.com/office/drawing/2014/main" id="{293FF220-6384-46E8-8390-0FC92AE83308}"/>
              </a:ext>
            </a:extLst>
          </p:cNvPr>
          <p:cNvSpPr/>
          <p:nvPr/>
        </p:nvSpPr>
        <p:spPr>
          <a:xfrm>
            <a:off x="2280258" y="5157788"/>
            <a:ext cx="711200" cy="711200"/>
          </a:xfrm>
          <a:prstGeom prst="ellipse">
            <a:avLst/>
          </a:prstGeom>
          <a:solidFill>
            <a:schemeClr val="tx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14" name="Oval 13">
            <a:extLst>
              <a:ext uri="{FF2B5EF4-FFF2-40B4-BE49-F238E27FC236}">
                <a16:creationId xmlns:a16="http://schemas.microsoft.com/office/drawing/2014/main" id="{6391C6B2-C801-4389-9E3F-83825BC215E3}"/>
              </a:ext>
            </a:extLst>
          </p:cNvPr>
          <p:cNvSpPr/>
          <p:nvPr/>
        </p:nvSpPr>
        <p:spPr>
          <a:xfrm>
            <a:off x="2404006" y="5281536"/>
            <a:ext cx="471324" cy="471324"/>
          </a:xfrm>
          <a:prstGeom prst="ellipse">
            <a:avLst/>
          </a:prstGeom>
          <a:solidFill>
            <a:schemeClr val="tx2"/>
          </a:solidFill>
          <a:ln w="762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cxnSp>
        <p:nvCxnSpPr>
          <p:cNvPr id="18" name="Straight Arrow Connector 17">
            <a:extLst>
              <a:ext uri="{FF2B5EF4-FFF2-40B4-BE49-F238E27FC236}">
                <a16:creationId xmlns:a16="http://schemas.microsoft.com/office/drawing/2014/main" id="{7EF90E69-B16C-4293-84C1-11F551C1522A}"/>
              </a:ext>
            </a:extLst>
          </p:cNvPr>
          <p:cNvCxnSpPr>
            <a:stCxn id="10" idx="2"/>
            <a:endCxn id="11" idx="0"/>
          </p:cNvCxnSpPr>
          <p:nvPr/>
        </p:nvCxnSpPr>
        <p:spPr>
          <a:xfrm>
            <a:off x="2635858" y="2349131"/>
            <a:ext cx="0" cy="954329"/>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0" name="Straight Arrow Connector 19">
            <a:extLst>
              <a:ext uri="{FF2B5EF4-FFF2-40B4-BE49-F238E27FC236}">
                <a16:creationId xmlns:a16="http://schemas.microsoft.com/office/drawing/2014/main" id="{224B35C9-0D3B-4A36-BCDD-A8B3BFFD10AB}"/>
              </a:ext>
            </a:extLst>
          </p:cNvPr>
          <p:cNvCxnSpPr>
            <a:cxnSpLocks/>
            <a:stCxn id="11" idx="2"/>
            <a:endCxn id="8" idx="0"/>
          </p:cNvCxnSpPr>
          <p:nvPr/>
        </p:nvCxnSpPr>
        <p:spPr>
          <a:xfrm>
            <a:off x="2635858" y="4203460"/>
            <a:ext cx="0" cy="954328"/>
          </a:xfrm>
          <a:prstGeom prst="straightConnector1">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cxnSp>
        <p:nvCxnSpPr>
          <p:cNvPr id="23" name="Straight Arrow Connector 22">
            <a:extLst>
              <a:ext uri="{FF2B5EF4-FFF2-40B4-BE49-F238E27FC236}">
                <a16:creationId xmlns:a16="http://schemas.microsoft.com/office/drawing/2014/main" id="{8264531E-7876-45B5-BD50-BD944A7D4723}"/>
              </a:ext>
            </a:extLst>
          </p:cNvPr>
          <p:cNvCxnSpPr>
            <a:cxnSpLocks/>
            <a:stCxn id="11" idx="1"/>
            <a:endCxn id="10" idx="1"/>
          </p:cNvCxnSpPr>
          <p:nvPr/>
        </p:nvCxnSpPr>
        <p:spPr>
          <a:xfrm rot="10800000">
            <a:off x="1285858" y="1899132"/>
            <a:ext cx="12700" cy="1854329"/>
          </a:xfrm>
          <a:prstGeom prst="bentConnector3">
            <a:avLst>
              <a:gd name="adj1" fmla="val 5775000"/>
            </a:avLst>
          </a:prstGeom>
          <a:ln w="76200">
            <a:solidFill>
              <a:schemeClr val="accent1">
                <a:lumMod val="25000"/>
                <a:lumOff val="75000"/>
              </a:schemeClr>
            </a:solidFill>
            <a:tailEnd type="stealth"/>
          </a:ln>
        </p:spPr>
        <p:style>
          <a:lnRef idx="1">
            <a:schemeClr val="accent3"/>
          </a:lnRef>
          <a:fillRef idx="0">
            <a:schemeClr val="accent3"/>
          </a:fillRef>
          <a:effectRef idx="0">
            <a:schemeClr val="accent3"/>
          </a:effectRef>
          <a:fontRef idx="minor">
            <a:schemeClr val="tx1"/>
          </a:fontRef>
        </p:style>
      </p:cxnSp>
      <p:sp>
        <p:nvSpPr>
          <p:cNvPr id="15" name="TextBox 14">
            <a:extLst>
              <a:ext uri="{FF2B5EF4-FFF2-40B4-BE49-F238E27FC236}">
                <a16:creationId xmlns:a16="http://schemas.microsoft.com/office/drawing/2014/main" id="{B87E49ED-AED9-48B0-939B-9EDCD9039CA7}"/>
              </a:ext>
            </a:extLst>
          </p:cNvPr>
          <p:cNvSpPr txBox="1"/>
          <p:nvPr/>
        </p:nvSpPr>
        <p:spPr>
          <a:xfrm>
            <a:off x="599883" y="3303460"/>
            <a:ext cx="682360" cy="400110"/>
          </a:xfrm>
          <a:prstGeom prst="rect">
            <a:avLst/>
          </a:prstGeom>
          <a:noFill/>
        </p:spPr>
        <p:txBody>
          <a:bodyPr wrap="square" rtlCol="0">
            <a:spAutoFit/>
          </a:bodyPr>
          <a:lstStyle/>
          <a:p>
            <a:pPr algn="ctr"/>
            <a:r>
              <a:rPr lang="pt-BR" sz="2000" dirty="0">
                <a:solidFill>
                  <a:schemeClr val="accent1">
                    <a:lumMod val="25000"/>
                    <a:lumOff val="75000"/>
                  </a:schemeClr>
                </a:solidFill>
              </a:rPr>
              <a:t>Não</a:t>
            </a:r>
          </a:p>
        </p:txBody>
      </p:sp>
      <p:sp>
        <p:nvSpPr>
          <p:cNvPr id="16" name="TextBox 15">
            <a:extLst>
              <a:ext uri="{FF2B5EF4-FFF2-40B4-BE49-F238E27FC236}">
                <a16:creationId xmlns:a16="http://schemas.microsoft.com/office/drawing/2014/main" id="{7D3D7D50-F371-41AE-AF55-7109D3B3F1FC}"/>
              </a:ext>
            </a:extLst>
          </p:cNvPr>
          <p:cNvSpPr txBox="1"/>
          <p:nvPr/>
        </p:nvSpPr>
        <p:spPr>
          <a:xfrm>
            <a:off x="2710783" y="4231997"/>
            <a:ext cx="711199" cy="400110"/>
          </a:xfrm>
          <a:prstGeom prst="rect">
            <a:avLst/>
          </a:prstGeom>
          <a:noFill/>
        </p:spPr>
        <p:txBody>
          <a:bodyPr wrap="square" rtlCol="0">
            <a:spAutoFit/>
          </a:bodyPr>
          <a:lstStyle/>
          <a:p>
            <a:pPr algn="ctr"/>
            <a:r>
              <a:rPr lang="pt-BR" sz="2000" dirty="0">
                <a:solidFill>
                  <a:schemeClr val="accent1">
                    <a:lumMod val="25000"/>
                    <a:lumOff val="75000"/>
                  </a:schemeClr>
                </a:solidFill>
              </a:rPr>
              <a:t>Sim</a:t>
            </a:r>
          </a:p>
        </p:txBody>
      </p:sp>
    </p:spTree>
    <p:extLst>
      <p:ext uri="{BB962C8B-B14F-4D97-AF65-F5344CB8AC3E}">
        <p14:creationId xmlns:p14="http://schemas.microsoft.com/office/powerpoint/2010/main" val="2670734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resultados</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t>acessibilidade x segregação | pmcmv | mercado imobiliário | zeis | simulação</a:t>
            </a:r>
          </a:p>
        </p:txBody>
      </p:sp>
    </p:spTree>
    <p:extLst>
      <p:ext uri="{BB962C8B-B14F-4D97-AF65-F5344CB8AC3E}">
        <p14:creationId xmlns:p14="http://schemas.microsoft.com/office/powerpoint/2010/main" val="2667609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5647" y="1345497"/>
            <a:ext cx="10060706" cy="5148082"/>
          </a:xfrm>
        </p:spPr>
      </p:pic>
      <p:graphicFrame>
        <p:nvGraphicFramePr>
          <p:cNvPr id="23" name="Table 23">
            <a:extLst>
              <a:ext uri="{FF2B5EF4-FFF2-40B4-BE49-F238E27FC236}">
                <a16:creationId xmlns:a16="http://schemas.microsoft.com/office/drawing/2014/main" id="{6A6E9003-1E8C-47C9-9120-B67A32EA5F3E}"/>
              </a:ext>
            </a:extLst>
          </p:cNvPr>
          <p:cNvGraphicFramePr>
            <a:graphicFrameLocks noGrp="1"/>
          </p:cNvGraphicFramePr>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5" name="TextBox 4">
            <a:extLst>
              <a:ext uri="{FF2B5EF4-FFF2-40B4-BE49-F238E27FC236}">
                <a16:creationId xmlns:a16="http://schemas.microsoft.com/office/drawing/2014/main" id="{936A1C3D-3E62-4806-9C23-882956A3F25C}"/>
              </a:ext>
            </a:extLst>
          </p:cNvPr>
          <p:cNvSpPr txBox="1"/>
          <p:nvPr/>
        </p:nvSpPr>
        <p:spPr>
          <a:xfrm>
            <a:off x="838200" y="1345497"/>
            <a:ext cx="2632788" cy="369332"/>
          </a:xfrm>
          <a:prstGeom prst="rect">
            <a:avLst/>
          </a:prstGeom>
          <a:noFill/>
        </p:spPr>
        <p:txBody>
          <a:bodyPr wrap="square" rtlCol="0">
            <a:spAutoFit/>
          </a:bodyPr>
          <a:lstStyle/>
          <a:p>
            <a:r>
              <a:rPr lang="pt-BR" dirty="0"/>
              <a:t>focar na alta renda </a:t>
            </a:r>
          </a:p>
        </p:txBody>
      </p:sp>
    </p:spTree>
    <p:extLst>
      <p:ext uri="{BB962C8B-B14F-4D97-AF65-F5344CB8AC3E}">
        <p14:creationId xmlns:p14="http://schemas.microsoft.com/office/powerpoint/2010/main" val="14795493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resultados</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t>acessibilidade x segregação </a:t>
            </a:r>
            <a:r>
              <a:rPr lang="pt-BR" dirty="0">
                <a:solidFill>
                  <a:schemeClr val="accent3">
                    <a:lumMod val="75000"/>
                  </a:schemeClr>
                </a:solidFill>
              </a:rPr>
              <a:t>| pmcmv | mercado imobiliário | zeis | simulação</a:t>
            </a:r>
          </a:p>
        </p:txBody>
      </p:sp>
    </p:spTree>
    <p:extLst>
      <p:ext uri="{BB962C8B-B14F-4D97-AF65-F5344CB8AC3E}">
        <p14:creationId xmlns:p14="http://schemas.microsoft.com/office/powerpoint/2010/main" val="395659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1">
            <a:extLst>
              <a:ext uri="{FF2B5EF4-FFF2-40B4-BE49-F238E27FC236}">
                <a16:creationId xmlns:a16="http://schemas.microsoft.com/office/drawing/2014/main" id="{9C64C20F-5A7F-4819-BC79-72BA9C053F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89816" y="1163636"/>
            <a:ext cx="10022114" cy="5511799"/>
          </a:xfrm>
          <a:prstGeom prst="rect">
            <a:avLst/>
          </a:prstGeom>
        </p:spPr>
      </p:pic>
      <p:sp>
        <p:nvSpPr>
          <p:cNvPr id="4" name="Title 3">
            <a:extLst>
              <a:ext uri="{FF2B5EF4-FFF2-40B4-BE49-F238E27FC236}">
                <a16:creationId xmlns:a16="http://schemas.microsoft.com/office/drawing/2014/main" id="{D5EE2A39-0A6F-4183-936F-09FE75B59B66}"/>
              </a:ext>
            </a:extLst>
          </p:cNvPr>
          <p:cNvSpPr>
            <a:spLocks noGrp="1"/>
          </p:cNvSpPr>
          <p:nvPr>
            <p:ph type="title"/>
          </p:nvPr>
        </p:nvSpPr>
        <p:spPr/>
        <p:txBody>
          <a:bodyPr>
            <a:noAutofit/>
          </a:bodyPr>
          <a:lstStyle/>
          <a:p>
            <a:r>
              <a:rPr lang="pt-BR" sz="2800" dirty="0"/>
              <a:t>acessibilidade x segregação | LISA</a:t>
            </a:r>
          </a:p>
        </p:txBody>
      </p:sp>
      <p:pic>
        <p:nvPicPr>
          <p:cNvPr id="12" name="Content Placeholder 11">
            <a:extLst>
              <a:ext uri="{FF2B5EF4-FFF2-40B4-BE49-F238E27FC236}">
                <a16:creationId xmlns:a16="http://schemas.microsoft.com/office/drawing/2014/main" id="{99EFCE8A-81F5-4602-8CEA-0B440768D2BE}"/>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1989817" y="1163637"/>
            <a:ext cx="10022115" cy="5511799"/>
          </a:xfrm>
        </p:spPr>
      </p:pic>
      <p:sp>
        <p:nvSpPr>
          <p:cNvPr id="6" name="TextBox 5">
            <a:extLst>
              <a:ext uri="{FF2B5EF4-FFF2-40B4-BE49-F238E27FC236}">
                <a16:creationId xmlns:a16="http://schemas.microsoft.com/office/drawing/2014/main" id="{0DC894A0-7A55-41B0-8A79-79024183F2BE}"/>
              </a:ext>
            </a:extLst>
          </p:cNvPr>
          <p:cNvSpPr txBox="1"/>
          <p:nvPr/>
        </p:nvSpPr>
        <p:spPr>
          <a:xfrm>
            <a:off x="838199" y="1345497"/>
            <a:ext cx="3422074" cy="923330"/>
          </a:xfrm>
          <a:prstGeom prst="rect">
            <a:avLst/>
          </a:prstGeom>
          <a:noFill/>
        </p:spPr>
        <p:txBody>
          <a:bodyPr wrap="square" rtlCol="0">
            <a:spAutoFit/>
          </a:bodyPr>
          <a:lstStyle/>
          <a:p>
            <a:pPr marL="285750" indent="-285750">
              <a:buFont typeface="Arial" panose="020B0604020202020204" pitchFamily="34" charset="0"/>
              <a:buChar char="•"/>
            </a:pPr>
            <a:r>
              <a:rPr lang="pt-BR" dirty="0"/>
              <a:t>Moran I: -0,285</a:t>
            </a:r>
          </a:p>
          <a:p>
            <a:pPr marL="285750" indent="-285750">
              <a:buFont typeface="Arial" panose="020B0604020202020204" pitchFamily="34" charset="0"/>
              <a:buChar char="•"/>
            </a:pPr>
            <a:r>
              <a:rPr lang="pt-BR" dirty="0"/>
              <a:t>alto – baixo no centro </a:t>
            </a:r>
          </a:p>
          <a:p>
            <a:pPr marL="285750" indent="-285750">
              <a:buFont typeface="Arial" panose="020B0604020202020204" pitchFamily="34" charset="0"/>
              <a:buChar char="•"/>
            </a:pPr>
            <a:r>
              <a:rPr lang="pt-BR" dirty="0"/>
              <a:t>baixo – alto na periferia</a:t>
            </a:r>
          </a:p>
        </p:txBody>
      </p:sp>
    </p:spTree>
    <p:custDataLst>
      <p:tags r:id="rId1"/>
    </p:custDataLst>
    <p:extLst>
      <p:ext uri="{BB962C8B-B14F-4D97-AF65-F5344CB8AC3E}">
        <p14:creationId xmlns:p14="http://schemas.microsoft.com/office/powerpoint/2010/main" val="118578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resultados</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solidFill>
                  <a:schemeClr val="accent3">
                    <a:lumMod val="75000"/>
                  </a:schemeClr>
                </a:solidFill>
              </a:rPr>
              <a:t>acessibilidade x segregação | </a:t>
            </a:r>
            <a:r>
              <a:rPr lang="pt-BR" dirty="0"/>
              <a:t>pmcmv </a:t>
            </a:r>
            <a:r>
              <a:rPr lang="pt-BR" dirty="0">
                <a:solidFill>
                  <a:schemeClr val="accent3">
                    <a:lumMod val="75000"/>
                  </a:schemeClr>
                </a:solidFill>
              </a:rPr>
              <a:t>| mercado imobiliário | zeis | simulação</a:t>
            </a:r>
          </a:p>
        </p:txBody>
      </p:sp>
    </p:spTree>
    <p:extLst>
      <p:ext uri="{BB962C8B-B14F-4D97-AF65-F5344CB8AC3E}">
        <p14:creationId xmlns:p14="http://schemas.microsoft.com/office/powerpoint/2010/main" val="1345564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FEAE158-9B32-4429-B101-D4CA4ABD0F46}"/>
              </a:ext>
            </a:extLst>
          </p:cNvPr>
          <p:cNvSpPr>
            <a:spLocks noGrp="1"/>
          </p:cNvSpPr>
          <p:nvPr>
            <p:ph type="body" sz="half" idx="11"/>
          </p:nvPr>
        </p:nvSpPr>
        <p:spPr/>
        <p:txBody>
          <a:bodyPr/>
          <a:lstStyle/>
          <a:p>
            <a:r>
              <a:rPr lang="pt-BR" dirty="0"/>
              <a:t>faixa 1 na periferia</a:t>
            </a:r>
          </a:p>
          <a:p>
            <a:r>
              <a:rPr lang="pt-BR" dirty="0"/>
              <a:t>faixas 2 e 3 no entorno do centro</a:t>
            </a:r>
          </a:p>
        </p:txBody>
      </p:sp>
      <p:sp>
        <p:nvSpPr>
          <p:cNvPr id="2" name="Title 1">
            <a:extLst>
              <a:ext uri="{FF2B5EF4-FFF2-40B4-BE49-F238E27FC236}">
                <a16:creationId xmlns:a16="http://schemas.microsoft.com/office/drawing/2014/main" id="{DB84F628-8240-41F0-A363-4F5D610C82FF}"/>
              </a:ext>
            </a:extLst>
          </p:cNvPr>
          <p:cNvSpPr>
            <a:spLocks noGrp="1"/>
          </p:cNvSpPr>
          <p:nvPr>
            <p:ph type="title"/>
          </p:nvPr>
        </p:nvSpPr>
        <p:spPr/>
        <p:txBody>
          <a:bodyPr/>
          <a:lstStyle/>
          <a:p>
            <a:r>
              <a:rPr lang="pt-BR" dirty="0"/>
              <a:t>inserção do PMCMV</a:t>
            </a:r>
          </a:p>
        </p:txBody>
      </p:sp>
      <p:pic>
        <p:nvPicPr>
          <p:cNvPr id="6" name="Content Placeholder 5" descr="A screenshot of a cell phone&#10;&#10;Description automatically generated">
            <a:extLst>
              <a:ext uri="{FF2B5EF4-FFF2-40B4-BE49-F238E27FC236}">
                <a16:creationId xmlns:a16="http://schemas.microsoft.com/office/drawing/2014/main" id="{3EA4D488-7664-4005-9DF0-8350C684415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40375" y="504728"/>
            <a:ext cx="6172200" cy="5864418"/>
          </a:xfrm>
        </p:spPr>
      </p:pic>
    </p:spTree>
    <p:custDataLst>
      <p:tags r:id="rId1"/>
    </p:custDataLst>
    <p:extLst>
      <p:ext uri="{BB962C8B-B14F-4D97-AF65-F5344CB8AC3E}">
        <p14:creationId xmlns:p14="http://schemas.microsoft.com/office/powerpoint/2010/main" val="385483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ABEDF9-4AE3-4816-BDDE-42D551A386E6}"/>
              </a:ext>
            </a:extLst>
          </p:cNvPr>
          <p:cNvSpPr>
            <a:spLocks noGrp="1"/>
          </p:cNvSpPr>
          <p:nvPr>
            <p:ph type="body" sz="half" idx="11"/>
          </p:nvPr>
        </p:nvSpPr>
        <p:spPr/>
        <p:txBody>
          <a:bodyPr/>
          <a:lstStyle/>
          <a:p>
            <a:r>
              <a:rPr lang="pt-BR" dirty="0"/>
              <a:t>68% da faixa 1 em baixa acessibilidade e alto isolamento</a:t>
            </a:r>
          </a:p>
          <a:p>
            <a:r>
              <a:rPr lang="pt-BR" dirty="0"/>
              <a:t>acima de 85% de faixa 1 de cada fase têm baixa acessibilidade</a:t>
            </a:r>
          </a:p>
          <a:p>
            <a:r>
              <a:rPr lang="pt-BR" dirty="0"/>
              <a:t>cerca de 32% das faixas 2 e 3 também estão em baixa acessibilidade e alta segregação</a:t>
            </a:r>
          </a:p>
          <a:p>
            <a:r>
              <a:rPr lang="pt-BR" dirty="0"/>
              <a:t>melhor acessibilidade, mas ainda com alta segregação</a:t>
            </a:r>
          </a:p>
        </p:txBody>
      </p:sp>
      <p:sp>
        <p:nvSpPr>
          <p:cNvPr id="2" name="Title 1">
            <a:extLst>
              <a:ext uri="{FF2B5EF4-FFF2-40B4-BE49-F238E27FC236}">
                <a16:creationId xmlns:a16="http://schemas.microsoft.com/office/drawing/2014/main" id="{DB84F628-8240-41F0-A363-4F5D610C82FF}"/>
              </a:ext>
            </a:extLst>
          </p:cNvPr>
          <p:cNvSpPr>
            <a:spLocks noGrp="1"/>
          </p:cNvSpPr>
          <p:nvPr>
            <p:ph type="title"/>
          </p:nvPr>
        </p:nvSpPr>
        <p:spPr/>
        <p:txBody>
          <a:bodyPr/>
          <a:lstStyle/>
          <a:p>
            <a:r>
              <a:rPr lang="pt-BR" dirty="0"/>
              <a:t>inserção do PMCMV</a:t>
            </a:r>
          </a:p>
        </p:txBody>
      </p:sp>
      <p:pic>
        <p:nvPicPr>
          <p:cNvPr id="6" name="Content Placeholder 5">
            <a:extLst>
              <a:ext uri="{FF2B5EF4-FFF2-40B4-BE49-F238E27FC236}">
                <a16:creationId xmlns:a16="http://schemas.microsoft.com/office/drawing/2014/main" id="{3EA4D488-7664-4005-9DF0-8350C684415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p:blipFill>
        <p:spPr>
          <a:xfrm>
            <a:off x="5540375" y="344596"/>
            <a:ext cx="6172200" cy="6184683"/>
          </a:xfrm>
        </p:spPr>
      </p:pic>
    </p:spTree>
    <p:custDataLst>
      <p:tags r:id="rId1"/>
    </p:custDataLst>
    <p:extLst>
      <p:ext uri="{BB962C8B-B14F-4D97-AF65-F5344CB8AC3E}">
        <p14:creationId xmlns:p14="http://schemas.microsoft.com/office/powerpoint/2010/main" val="292522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resultados</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solidFill>
                  <a:schemeClr val="accent3">
                    <a:lumMod val="75000"/>
                  </a:schemeClr>
                </a:solidFill>
              </a:rPr>
              <a:t>acessibilidade x segregação | pmcmv | </a:t>
            </a:r>
            <a:r>
              <a:rPr lang="pt-BR" dirty="0"/>
              <a:t>mercado imobiliário </a:t>
            </a:r>
            <a:r>
              <a:rPr lang="pt-BR" dirty="0">
                <a:solidFill>
                  <a:schemeClr val="accent3">
                    <a:lumMod val="75000"/>
                  </a:schemeClr>
                </a:solidFill>
              </a:rPr>
              <a:t>| zeis | simulação</a:t>
            </a:r>
          </a:p>
        </p:txBody>
      </p:sp>
    </p:spTree>
    <p:extLst>
      <p:ext uri="{BB962C8B-B14F-4D97-AF65-F5344CB8AC3E}">
        <p14:creationId xmlns:p14="http://schemas.microsoft.com/office/powerpoint/2010/main" val="169559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535CEA-50FD-4B15-94E4-7C210BF1A74B}"/>
              </a:ext>
            </a:extLst>
          </p:cNvPr>
          <p:cNvSpPr>
            <a:spLocks noGrp="1"/>
          </p:cNvSpPr>
          <p:nvPr>
            <p:ph type="body" sz="quarter" idx="11"/>
          </p:nvPr>
        </p:nvSpPr>
        <p:spPr/>
        <p:txBody>
          <a:bodyPr/>
          <a:lstStyle/>
          <a:p>
            <a:r>
              <a:rPr lang="pt-BR" dirty="0"/>
              <a:t>HMP têm localizações semelhantes às das faixas 2 e 3</a:t>
            </a:r>
          </a:p>
          <a:p>
            <a:r>
              <a:rPr lang="pt-BR" dirty="0"/>
              <a:t>alto padrão no centro</a:t>
            </a:r>
          </a:p>
          <a:p>
            <a:endParaRPr lang="pt-BR" dirty="0"/>
          </a:p>
        </p:txBody>
      </p:sp>
      <p:sp>
        <p:nvSpPr>
          <p:cNvPr id="2" name="Title 1">
            <a:extLst>
              <a:ext uri="{FF2B5EF4-FFF2-40B4-BE49-F238E27FC236}">
                <a16:creationId xmlns:a16="http://schemas.microsoft.com/office/drawing/2014/main" id="{D57AD012-06C0-49F5-9489-3BECE8AF6FC8}"/>
              </a:ext>
            </a:extLst>
          </p:cNvPr>
          <p:cNvSpPr>
            <a:spLocks noGrp="1"/>
          </p:cNvSpPr>
          <p:nvPr>
            <p:ph type="title"/>
          </p:nvPr>
        </p:nvSpPr>
        <p:spPr/>
        <p:txBody>
          <a:bodyPr/>
          <a:lstStyle/>
          <a:p>
            <a:r>
              <a:rPr lang="pt-BR" dirty="0"/>
              <a:t>inserção do mercado</a:t>
            </a:r>
          </a:p>
        </p:txBody>
      </p:sp>
      <p:pic>
        <p:nvPicPr>
          <p:cNvPr id="6" name="Content Placeholder 5" descr="A close up of a map&#10;&#10;Description automatically generated">
            <a:extLst>
              <a:ext uri="{FF2B5EF4-FFF2-40B4-BE49-F238E27FC236}">
                <a16:creationId xmlns:a16="http://schemas.microsoft.com/office/drawing/2014/main" id="{BF55E835-A7D4-4B71-A8CF-C3F62C0D8E7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40375" y="586013"/>
            <a:ext cx="6172200" cy="5701849"/>
          </a:xfrm>
        </p:spPr>
      </p:pic>
    </p:spTree>
    <p:custDataLst>
      <p:tags r:id="rId1"/>
    </p:custDataLst>
    <p:extLst>
      <p:ext uri="{BB962C8B-B14F-4D97-AF65-F5344CB8AC3E}">
        <p14:creationId xmlns:p14="http://schemas.microsoft.com/office/powerpoint/2010/main" val="10470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D23278-BE35-4405-9975-4FCC7E23548A}"/>
              </a:ext>
            </a:extLst>
          </p:cNvPr>
          <p:cNvSpPr>
            <a:spLocks noGrp="1"/>
          </p:cNvSpPr>
          <p:nvPr>
            <p:ph type="body" sz="half" idx="11"/>
          </p:nvPr>
        </p:nvSpPr>
        <p:spPr/>
        <p:txBody>
          <a:bodyPr/>
          <a:lstStyle/>
          <a:p>
            <a:r>
              <a:rPr lang="pt-BR" dirty="0"/>
              <a:t>HIS com piores níveis de acessibilidade</a:t>
            </a:r>
          </a:p>
          <a:p>
            <a:r>
              <a:rPr lang="pt-BR" dirty="0"/>
              <a:t>HMP do MCMV tem melhor localização que os propostos pelo mercado</a:t>
            </a:r>
          </a:p>
          <a:p>
            <a:r>
              <a:rPr lang="pt-BR" dirty="0"/>
              <a:t>alto padrão tem melhor localização que todos</a:t>
            </a:r>
          </a:p>
          <a:p>
            <a:r>
              <a:rPr lang="pt-BR" dirty="0"/>
              <a:t>maior desigualdade na segunda fase</a:t>
            </a:r>
          </a:p>
          <a:p>
            <a:endParaRPr lang="pt-BR" dirty="0"/>
          </a:p>
        </p:txBody>
      </p:sp>
      <p:sp>
        <p:nvSpPr>
          <p:cNvPr id="2" name="Title 1">
            <a:extLst>
              <a:ext uri="{FF2B5EF4-FFF2-40B4-BE49-F238E27FC236}">
                <a16:creationId xmlns:a16="http://schemas.microsoft.com/office/drawing/2014/main" id="{046F677E-C4E2-4C7B-8A85-9C5D54FE5EA8}"/>
              </a:ext>
            </a:extLst>
          </p:cNvPr>
          <p:cNvSpPr>
            <a:spLocks noGrp="1"/>
          </p:cNvSpPr>
          <p:nvPr>
            <p:ph type="title"/>
          </p:nvPr>
        </p:nvSpPr>
        <p:spPr/>
        <p:txBody>
          <a:bodyPr/>
          <a:lstStyle/>
          <a:p>
            <a:r>
              <a:rPr lang="pt-BR" dirty="0"/>
              <a:t>mercado x PMCMV</a:t>
            </a:r>
          </a:p>
        </p:txBody>
      </p:sp>
      <p:pic>
        <p:nvPicPr>
          <p:cNvPr id="6" name="Content Placeholder 5" descr="A close up of a map&#10;&#10;Description automatically generated">
            <a:extLst>
              <a:ext uri="{FF2B5EF4-FFF2-40B4-BE49-F238E27FC236}">
                <a16:creationId xmlns:a16="http://schemas.microsoft.com/office/drawing/2014/main" id="{3C1BA0F1-19ED-4845-AA77-483210045A2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117088" y="3380202"/>
            <a:ext cx="5137531" cy="3303079"/>
          </a:xfrm>
        </p:spPr>
      </p:pic>
      <p:pic>
        <p:nvPicPr>
          <p:cNvPr id="7" name="Content Placeholder 11">
            <a:extLst>
              <a:ext uri="{FF2B5EF4-FFF2-40B4-BE49-F238E27FC236}">
                <a16:creationId xmlns:a16="http://schemas.microsoft.com/office/drawing/2014/main" id="{6D49B541-E363-48B0-B1B8-A3FF3E7967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179708" y="273215"/>
            <a:ext cx="7012292" cy="3155785"/>
          </a:xfrm>
          <a:prstGeom prst="rect">
            <a:avLst/>
          </a:prstGeom>
        </p:spPr>
      </p:pic>
    </p:spTree>
    <p:custDataLst>
      <p:tags r:id="rId1"/>
    </p:custDataLst>
    <p:extLst>
      <p:ext uri="{BB962C8B-B14F-4D97-AF65-F5344CB8AC3E}">
        <p14:creationId xmlns:p14="http://schemas.microsoft.com/office/powerpoint/2010/main" val="279906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resultados</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solidFill>
                  <a:schemeClr val="accent3">
                    <a:lumMod val="75000"/>
                  </a:schemeClr>
                </a:solidFill>
              </a:rPr>
              <a:t>acessibilidade x segregação | pmcmv | mercado imobiliário | </a:t>
            </a:r>
            <a:r>
              <a:rPr lang="pt-BR" dirty="0"/>
              <a:t>zeis </a:t>
            </a:r>
            <a:r>
              <a:rPr lang="pt-BR" dirty="0">
                <a:solidFill>
                  <a:schemeClr val="accent3">
                    <a:lumMod val="75000"/>
                  </a:schemeClr>
                </a:solidFill>
              </a:rPr>
              <a:t>| simulação</a:t>
            </a:r>
          </a:p>
        </p:txBody>
      </p:sp>
    </p:spTree>
    <p:extLst>
      <p:ext uri="{BB962C8B-B14F-4D97-AF65-F5344CB8AC3E}">
        <p14:creationId xmlns:p14="http://schemas.microsoft.com/office/powerpoint/2010/main" val="862388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0BA2-7BB6-4A63-98E2-1EE96147DA29}"/>
              </a:ext>
            </a:extLst>
          </p:cNvPr>
          <p:cNvSpPr>
            <a:spLocks noGrp="1"/>
          </p:cNvSpPr>
          <p:nvPr>
            <p:ph type="title"/>
          </p:nvPr>
        </p:nvSpPr>
        <p:spPr/>
        <p:txBody>
          <a:bodyPr/>
          <a:lstStyle/>
          <a:p>
            <a:r>
              <a:rPr lang="pt-BR" dirty="0"/>
              <a:t>inserção das ZEIS</a:t>
            </a:r>
          </a:p>
        </p:txBody>
      </p:sp>
      <p:pic>
        <p:nvPicPr>
          <p:cNvPr id="10" name="Content Placeholder 9" descr="A screenshot of a cell phone&#10;&#10;Description automatically generated">
            <a:extLst>
              <a:ext uri="{FF2B5EF4-FFF2-40B4-BE49-F238E27FC236}">
                <a16:creationId xmlns:a16="http://schemas.microsoft.com/office/drawing/2014/main" id="{C2378F5F-0A32-43A9-A302-DE1B28E4689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553337"/>
            <a:ext cx="10515600" cy="4732401"/>
          </a:xfrm>
        </p:spPr>
      </p:pic>
    </p:spTree>
    <p:custDataLst>
      <p:tags r:id="rId1"/>
    </p:custDataLst>
    <p:extLst>
      <p:ext uri="{BB962C8B-B14F-4D97-AF65-F5344CB8AC3E}">
        <p14:creationId xmlns:p14="http://schemas.microsoft.com/office/powerpoint/2010/main" val="3561894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descr="A close up of a logo&#10;&#10;Description automatically generated">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5647" y="1345497"/>
            <a:ext cx="10060706" cy="5148082"/>
          </a:xfrm>
        </p:spPr>
      </p:pic>
      <p:graphicFrame>
        <p:nvGraphicFramePr>
          <p:cNvPr id="23" name="Table 23">
            <a:extLst>
              <a:ext uri="{FF2B5EF4-FFF2-40B4-BE49-F238E27FC236}">
                <a16:creationId xmlns:a16="http://schemas.microsoft.com/office/drawing/2014/main" id="{6A6E9003-1E8C-47C9-9120-B67A32EA5F3E}"/>
              </a:ext>
            </a:extLst>
          </p:cNvPr>
          <p:cNvGraphicFramePr>
            <a:graphicFrameLocks noGrp="1"/>
          </p:cNvGraphicFramePr>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6" name="TextBox 5">
            <a:extLst>
              <a:ext uri="{FF2B5EF4-FFF2-40B4-BE49-F238E27FC236}">
                <a16:creationId xmlns:a16="http://schemas.microsoft.com/office/drawing/2014/main" id="{EA8EAFCE-81F7-40B4-B18F-E8BAADDB9542}"/>
              </a:ext>
            </a:extLst>
          </p:cNvPr>
          <p:cNvSpPr txBox="1"/>
          <p:nvPr/>
        </p:nvSpPr>
        <p:spPr>
          <a:xfrm>
            <a:off x="838200" y="1345497"/>
            <a:ext cx="2632788" cy="369332"/>
          </a:xfrm>
          <a:prstGeom prst="rect">
            <a:avLst/>
          </a:prstGeom>
          <a:noFill/>
        </p:spPr>
        <p:txBody>
          <a:bodyPr wrap="square" rtlCol="0">
            <a:spAutoFit/>
          </a:bodyPr>
          <a:lstStyle/>
          <a:p>
            <a:r>
              <a:rPr lang="pt-BR" dirty="0"/>
              <a:t>focar na alta renda </a:t>
            </a:r>
          </a:p>
        </p:txBody>
      </p:sp>
    </p:spTree>
    <p:extLst>
      <p:ext uri="{BB962C8B-B14F-4D97-AF65-F5344CB8AC3E}">
        <p14:creationId xmlns:p14="http://schemas.microsoft.com/office/powerpoint/2010/main" val="2924596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C379421-C7D0-4C27-83D4-CD7C484834B4}"/>
              </a:ext>
            </a:extLst>
          </p:cNvPr>
          <p:cNvSpPr>
            <a:spLocks noGrp="1"/>
          </p:cNvSpPr>
          <p:nvPr>
            <p:ph type="body" sz="quarter" idx="11"/>
          </p:nvPr>
        </p:nvSpPr>
        <p:spPr/>
        <p:txBody>
          <a:bodyPr/>
          <a:lstStyle/>
          <a:p>
            <a:pPr marL="285750" indent="-285750"/>
            <a:r>
              <a:rPr lang="pt-BR" dirty="0"/>
              <a:t>predominância de UHs de alto padrão e HMP em ZEIS 2 e 3</a:t>
            </a:r>
          </a:p>
          <a:p>
            <a:pPr marL="285750" indent="-285750"/>
            <a:r>
              <a:rPr lang="pt-BR" dirty="0"/>
              <a:t>possibilidade de melhora de localização para HIS e HMP</a:t>
            </a:r>
          </a:p>
          <a:p>
            <a:endParaRPr lang="pt-BR" dirty="0"/>
          </a:p>
        </p:txBody>
      </p:sp>
      <p:sp>
        <p:nvSpPr>
          <p:cNvPr id="2" name="Title 1">
            <a:extLst>
              <a:ext uri="{FF2B5EF4-FFF2-40B4-BE49-F238E27FC236}">
                <a16:creationId xmlns:a16="http://schemas.microsoft.com/office/drawing/2014/main" id="{97BF0BA2-7BB6-4A63-98E2-1EE96147DA29}"/>
              </a:ext>
            </a:extLst>
          </p:cNvPr>
          <p:cNvSpPr>
            <a:spLocks noGrp="1"/>
          </p:cNvSpPr>
          <p:nvPr>
            <p:ph type="title"/>
          </p:nvPr>
        </p:nvSpPr>
        <p:spPr/>
        <p:txBody>
          <a:bodyPr/>
          <a:lstStyle/>
          <a:p>
            <a:r>
              <a:rPr lang="pt-BR" dirty="0"/>
              <a:t>uso das ZEIS</a:t>
            </a:r>
          </a:p>
        </p:txBody>
      </p:sp>
      <p:sp>
        <p:nvSpPr>
          <p:cNvPr id="11" name="Content Placeholder 10">
            <a:extLst>
              <a:ext uri="{FF2B5EF4-FFF2-40B4-BE49-F238E27FC236}">
                <a16:creationId xmlns:a16="http://schemas.microsoft.com/office/drawing/2014/main" id="{73F995A3-7549-4D79-B4FC-D7BDE562336F}"/>
              </a:ext>
            </a:extLst>
          </p:cNvPr>
          <p:cNvSpPr>
            <a:spLocks noGrp="1"/>
          </p:cNvSpPr>
          <p:nvPr>
            <p:ph idx="1"/>
          </p:nvPr>
        </p:nvSpPr>
        <p:spPr/>
        <p:txBody>
          <a:bodyPr/>
          <a:lstStyle/>
          <a:p>
            <a:endParaRPr lang="pt-BR"/>
          </a:p>
        </p:txBody>
      </p:sp>
      <p:pic>
        <p:nvPicPr>
          <p:cNvPr id="6" name="Content Placeholder 11">
            <a:extLst>
              <a:ext uri="{FF2B5EF4-FFF2-40B4-BE49-F238E27FC236}">
                <a16:creationId xmlns:a16="http://schemas.microsoft.com/office/drawing/2014/main" id="{32B1D414-9496-41A2-A686-FA00855667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39989" y="3636728"/>
            <a:ext cx="6171984" cy="2777616"/>
          </a:xfrm>
          <a:prstGeom prst="rect">
            <a:avLst/>
          </a:prstGeom>
        </p:spPr>
      </p:pic>
      <p:pic>
        <p:nvPicPr>
          <p:cNvPr id="8" name="Content Placeholder 11">
            <a:extLst>
              <a:ext uri="{FF2B5EF4-FFF2-40B4-BE49-F238E27FC236}">
                <a16:creationId xmlns:a16="http://schemas.microsoft.com/office/drawing/2014/main" id="{7CA3C3AF-B78F-413D-B738-DA9D2E7F14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82673" y="959921"/>
            <a:ext cx="5486399" cy="2469079"/>
          </a:xfrm>
          <a:prstGeom prst="rect">
            <a:avLst/>
          </a:prstGeom>
        </p:spPr>
      </p:pic>
    </p:spTree>
    <p:custDataLst>
      <p:tags r:id="rId1"/>
    </p:custDataLst>
    <p:extLst>
      <p:ext uri="{BB962C8B-B14F-4D97-AF65-F5344CB8AC3E}">
        <p14:creationId xmlns:p14="http://schemas.microsoft.com/office/powerpoint/2010/main" val="35648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resultados</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r>
              <a:rPr lang="pt-BR" dirty="0">
                <a:solidFill>
                  <a:schemeClr val="accent3">
                    <a:lumMod val="75000"/>
                  </a:schemeClr>
                </a:solidFill>
              </a:rPr>
              <a:t>acessibilidade x segregação | pmcmv | mercado imobiliário | zeis | </a:t>
            </a:r>
            <a:r>
              <a:rPr lang="pt-BR" dirty="0"/>
              <a:t>simulação</a:t>
            </a:r>
          </a:p>
        </p:txBody>
      </p:sp>
    </p:spTree>
    <p:extLst>
      <p:ext uri="{BB962C8B-B14F-4D97-AF65-F5344CB8AC3E}">
        <p14:creationId xmlns:p14="http://schemas.microsoft.com/office/powerpoint/2010/main" val="788800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5C3ADE-DDC6-4134-9F73-5DFD85383147}"/>
              </a:ext>
            </a:extLst>
          </p:cNvPr>
          <p:cNvSpPr>
            <a:spLocks noGrp="1"/>
          </p:cNvSpPr>
          <p:nvPr>
            <p:ph type="body" sz="quarter" idx="11"/>
          </p:nvPr>
        </p:nvSpPr>
        <p:spPr/>
        <p:txBody>
          <a:bodyPr>
            <a:normAutofit/>
          </a:bodyPr>
          <a:lstStyle/>
          <a:p>
            <a:r>
              <a:rPr lang="pt-BR" sz="2800" dirty="0"/>
              <a:t>Comparando:</a:t>
            </a:r>
          </a:p>
          <a:p>
            <a:pPr lvl="1"/>
            <a:r>
              <a:rPr lang="pt-BR" sz="2400" dirty="0"/>
              <a:t>CA:</a:t>
            </a:r>
            <a:endParaRPr lang="pt-BR" sz="2200" dirty="0"/>
          </a:p>
        </p:txBody>
      </p:sp>
      <p:sp>
        <p:nvSpPr>
          <p:cNvPr id="2" name="Title 1">
            <a:extLst>
              <a:ext uri="{FF2B5EF4-FFF2-40B4-BE49-F238E27FC236}">
                <a16:creationId xmlns:a16="http://schemas.microsoft.com/office/drawing/2014/main" id="{142DFC0E-E6D9-4AA1-AA52-842551F19AF9}"/>
              </a:ext>
            </a:extLst>
          </p:cNvPr>
          <p:cNvSpPr>
            <a:spLocks noGrp="1"/>
          </p:cNvSpPr>
          <p:nvPr>
            <p:ph type="title"/>
          </p:nvPr>
        </p:nvSpPr>
        <p:spPr/>
        <p:txBody>
          <a:bodyPr/>
          <a:lstStyle/>
          <a:p>
            <a:r>
              <a:rPr lang="pt-BR" dirty="0"/>
              <a:t>simulação | cenários</a:t>
            </a:r>
          </a:p>
        </p:txBody>
      </p:sp>
      <p:pic>
        <p:nvPicPr>
          <p:cNvPr id="13" name="Content Placeholder 12" descr="A close up of a map&#10;&#10;Description automatically generated">
            <a:extLst>
              <a:ext uri="{FF2B5EF4-FFF2-40B4-BE49-F238E27FC236}">
                <a16:creationId xmlns:a16="http://schemas.microsoft.com/office/drawing/2014/main" id="{10C3FB8D-5A0F-492E-B534-552AB9AE32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5433" y="1523860"/>
            <a:ext cx="6448107" cy="5159421"/>
          </a:xfrm>
        </p:spPr>
      </p:pic>
      <p:pic>
        <p:nvPicPr>
          <p:cNvPr id="5" name="Content Placeholder 15">
            <a:extLst>
              <a:ext uri="{FF2B5EF4-FFF2-40B4-BE49-F238E27FC236}">
                <a16:creationId xmlns:a16="http://schemas.microsoft.com/office/drawing/2014/main" id="{BDDFD775-3254-432E-B10A-4104992ADC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64795" y="2240220"/>
            <a:ext cx="720000" cy="729365"/>
          </a:xfrm>
          <a:prstGeom prst="rect">
            <a:avLst/>
          </a:prstGeom>
        </p:spPr>
      </p:pic>
      <p:pic>
        <p:nvPicPr>
          <p:cNvPr id="6" name="Content Placeholder 15">
            <a:extLst>
              <a:ext uri="{FF2B5EF4-FFF2-40B4-BE49-F238E27FC236}">
                <a16:creationId xmlns:a16="http://schemas.microsoft.com/office/drawing/2014/main" id="{FC1C6141-FB72-4525-BB1C-656FBBA784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64795" y="3500300"/>
            <a:ext cx="720000" cy="729365"/>
          </a:xfrm>
          <a:prstGeom prst="rect">
            <a:avLst/>
          </a:prstGeom>
        </p:spPr>
      </p:pic>
      <p:pic>
        <p:nvPicPr>
          <p:cNvPr id="9" name="Content Placeholder 15">
            <a:extLst>
              <a:ext uri="{FF2B5EF4-FFF2-40B4-BE49-F238E27FC236}">
                <a16:creationId xmlns:a16="http://schemas.microsoft.com/office/drawing/2014/main" id="{6D6377B0-EC79-4DFF-9086-AA5871F8A3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64795" y="4760381"/>
            <a:ext cx="720000" cy="729365"/>
          </a:xfrm>
          <a:prstGeom prst="rect">
            <a:avLst/>
          </a:prstGeom>
        </p:spPr>
      </p:pic>
      <p:pic>
        <p:nvPicPr>
          <p:cNvPr id="10" name="Content Placeholder 15">
            <a:extLst>
              <a:ext uri="{FF2B5EF4-FFF2-40B4-BE49-F238E27FC236}">
                <a16:creationId xmlns:a16="http://schemas.microsoft.com/office/drawing/2014/main" id="{16E35430-A1FB-4265-B73E-36B813B580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69694" y="1155184"/>
            <a:ext cx="720000" cy="471829"/>
          </a:xfrm>
          <a:prstGeom prst="rect">
            <a:avLst/>
          </a:prstGeom>
        </p:spPr>
      </p:pic>
      <p:pic>
        <p:nvPicPr>
          <p:cNvPr id="11" name="Content Placeholder 15">
            <a:extLst>
              <a:ext uri="{FF2B5EF4-FFF2-40B4-BE49-F238E27FC236}">
                <a16:creationId xmlns:a16="http://schemas.microsoft.com/office/drawing/2014/main" id="{75802A6A-8F82-4A10-86DE-F44F87FA03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90540" y="897648"/>
            <a:ext cx="720000" cy="729365"/>
          </a:xfrm>
          <a:prstGeom prst="rect">
            <a:avLst/>
          </a:prstGeom>
        </p:spPr>
      </p:pic>
      <p:sp>
        <p:nvSpPr>
          <p:cNvPr id="21" name="Rectangle 20">
            <a:extLst>
              <a:ext uri="{FF2B5EF4-FFF2-40B4-BE49-F238E27FC236}">
                <a16:creationId xmlns:a16="http://schemas.microsoft.com/office/drawing/2014/main" id="{0BA8B204-9F43-4121-BA80-DAD78E5B00DB}"/>
              </a:ext>
            </a:extLst>
          </p:cNvPr>
          <p:cNvSpPr/>
          <p:nvPr/>
        </p:nvSpPr>
        <p:spPr>
          <a:xfrm>
            <a:off x="5818909" y="800932"/>
            <a:ext cx="5077224" cy="103826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522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5C3ADE-DDC6-4134-9F73-5DFD85383147}"/>
              </a:ext>
            </a:extLst>
          </p:cNvPr>
          <p:cNvSpPr>
            <a:spLocks noGrp="1"/>
          </p:cNvSpPr>
          <p:nvPr>
            <p:ph type="body" sz="quarter" idx="11"/>
          </p:nvPr>
        </p:nvSpPr>
        <p:spPr/>
        <p:txBody>
          <a:bodyPr>
            <a:normAutofit/>
          </a:bodyPr>
          <a:lstStyle/>
          <a:p>
            <a:r>
              <a:rPr lang="pt-BR" sz="2800" dirty="0"/>
              <a:t>Comparando:</a:t>
            </a:r>
          </a:p>
          <a:p>
            <a:pPr lvl="1"/>
            <a:r>
              <a:rPr lang="pt-BR" sz="2400" dirty="0"/>
              <a:t>CA: </a:t>
            </a:r>
            <a:r>
              <a:rPr lang="pt-BR" sz="2200" dirty="0"/>
              <a:t>máximo</a:t>
            </a:r>
          </a:p>
        </p:txBody>
      </p:sp>
      <p:sp>
        <p:nvSpPr>
          <p:cNvPr id="2" name="Title 1">
            <a:extLst>
              <a:ext uri="{FF2B5EF4-FFF2-40B4-BE49-F238E27FC236}">
                <a16:creationId xmlns:a16="http://schemas.microsoft.com/office/drawing/2014/main" id="{142DFC0E-E6D9-4AA1-AA52-842551F19AF9}"/>
              </a:ext>
            </a:extLst>
          </p:cNvPr>
          <p:cNvSpPr>
            <a:spLocks noGrp="1"/>
          </p:cNvSpPr>
          <p:nvPr>
            <p:ph type="title"/>
          </p:nvPr>
        </p:nvSpPr>
        <p:spPr/>
        <p:txBody>
          <a:bodyPr/>
          <a:lstStyle/>
          <a:p>
            <a:r>
              <a:rPr lang="pt-BR" dirty="0"/>
              <a:t>simulação | cenários</a:t>
            </a:r>
          </a:p>
        </p:txBody>
      </p:sp>
      <p:pic>
        <p:nvPicPr>
          <p:cNvPr id="13" name="Content Placeholder 12" descr="A close up of a map&#10;&#10;Description automatically generated">
            <a:extLst>
              <a:ext uri="{FF2B5EF4-FFF2-40B4-BE49-F238E27FC236}">
                <a16:creationId xmlns:a16="http://schemas.microsoft.com/office/drawing/2014/main" id="{10C3FB8D-5A0F-492E-B534-552AB9AE32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5433" y="1523860"/>
            <a:ext cx="6448107" cy="5159421"/>
          </a:xfrm>
        </p:spPr>
      </p:pic>
      <p:pic>
        <p:nvPicPr>
          <p:cNvPr id="5" name="Content Placeholder 15">
            <a:extLst>
              <a:ext uri="{FF2B5EF4-FFF2-40B4-BE49-F238E27FC236}">
                <a16:creationId xmlns:a16="http://schemas.microsoft.com/office/drawing/2014/main" id="{BDDFD775-3254-432E-B10A-4104992ADC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64795" y="2240220"/>
            <a:ext cx="720000" cy="729365"/>
          </a:xfrm>
          <a:prstGeom prst="rect">
            <a:avLst/>
          </a:prstGeom>
        </p:spPr>
      </p:pic>
      <p:pic>
        <p:nvPicPr>
          <p:cNvPr id="6" name="Content Placeholder 15">
            <a:extLst>
              <a:ext uri="{FF2B5EF4-FFF2-40B4-BE49-F238E27FC236}">
                <a16:creationId xmlns:a16="http://schemas.microsoft.com/office/drawing/2014/main" id="{FC1C6141-FB72-4525-BB1C-656FBBA784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64795" y="3500300"/>
            <a:ext cx="720000" cy="729365"/>
          </a:xfrm>
          <a:prstGeom prst="rect">
            <a:avLst/>
          </a:prstGeom>
        </p:spPr>
      </p:pic>
      <p:pic>
        <p:nvPicPr>
          <p:cNvPr id="9" name="Content Placeholder 15">
            <a:extLst>
              <a:ext uri="{FF2B5EF4-FFF2-40B4-BE49-F238E27FC236}">
                <a16:creationId xmlns:a16="http://schemas.microsoft.com/office/drawing/2014/main" id="{6D6377B0-EC79-4DFF-9086-AA5871F8A3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64795" y="4760381"/>
            <a:ext cx="720000" cy="729365"/>
          </a:xfrm>
          <a:prstGeom prst="rect">
            <a:avLst/>
          </a:prstGeom>
        </p:spPr>
      </p:pic>
      <p:pic>
        <p:nvPicPr>
          <p:cNvPr id="10" name="Content Placeholder 15">
            <a:extLst>
              <a:ext uri="{FF2B5EF4-FFF2-40B4-BE49-F238E27FC236}">
                <a16:creationId xmlns:a16="http://schemas.microsoft.com/office/drawing/2014/main" id="{16E35430-A1FB-4265-B73E-36B813B580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69694" y="1155184"/>
            <a:ext cx="720000" cy="471829"/>
          </a:xfrm>
          <a:prstGeom prst="rect">
            <a:avLst/>
          </a:prstGeom>
        </p:spPr>
      </p:pic>
      <p:pic>
        <p:nvPicPr>
          <p:cNvPr id="11" name="Content Placeholder 15">
            <a:extLst>
              <a:ext uri="{FF2B5EF4-FFF2-40B4-BE49-F238E27FC236}">
                <a16:creationId xmlns:a16="http://schemas.microsoft.com/office/drawing/2014/main" id="{75802A6A-8F82-4A10-86DE-F44F87FA03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90540" y="897648"/>
            <a:ext cx="720000" cy="729365"/>
          </a:xfrm>
          <a:prstGeom prst="rect">
            <a:avLst/>
          </a:prstGeom>
        </p:spPr>
      </p:pic>
      <p:sp>
        <p:nvSpPr>
          <p:cNvPr id="21" name="Rectangle 20">
            <a:extLst>
              <a:ext uri="{FF2B5EF4-FFF2-40B4-BE49-F238E27FC236}">
                <a16:creationId xmlns:a16="http://schemas.microsoft.com/office/drawing/2014/main" id="{0BA8B204-9F43-4121-BA80-DAD78E5B00DB}"/>
              </a:ext>
            </a:extLst>
          </p:cNvPr>
          <p:cNvSpPr/>
          <p:nvPr/>
        </p:nvSpPr>
        <p:spPr>
          <a:xfrm>
            <a:off x="8340133" y="1838848"/>
            <a:ext cx="2556000" cy="412150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46075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5C3ADE-DDC6-4134-9F73-5DFD85383147}"/>
              </a:ext>
            </a:extLst>
          </p:cNvPr>
          <p:cNvSpPr>
            <a:spLocks noGrp="1"/>
          </p:cNvSpPr>
          <p:nvPr>
            <p:ph type="body" sz="quarter" idx="11"/>
          </p:nvPr>
        </p:nvSpPr>
        <p:spPr/>
        <p:txBody>
          <a:bodyPr>
            <a:normAutofit/>
          </a:bodyPr>
          <a:lstStyle/>
          <a:p>
            <a:r>
              <a:rPr lang="pt-BR" sz="2800" dirty="0"/>
              <a:t>Comparando:</a:t>
            </a:r>
          </a:p>
          <a:p>
            <a:pPr lvl="1"/>
            <a:r>
              <a:rPr lang="pt-BR" sz="2400" dirty="0"/>
              <a:t>CA: </a:t>
            </a:r>
            <a:r>
              <a:rPr lang="pt-BR" sz="2200" dirty="0"/>
              <a:t>máximo</a:t>
            </a:r>
          </a:p>
          <a:p>
            <a:pPr lvl="1"/>
            <a:r>
              <a:rPr lang="pt-BR" sz="2400" dirty="0"/>
              <a:t>% de tipo:</a:t>
            </a:r>
            <a:endParaRPr lang="pt-BR" sz="2800" dirty="0"/>
          </a:p>
          <a:p>
            <a:endParaRPr lang="pt-BR" sz="2800" dirty="0"/>
          </a:p>
        </p:txBody>
      </p:sp>
      <p:sp>
        <p:nvSpPr>
          <p:cNvPr id="2" name="Title 1">
            <a:extLst>
              <a:ext uri="{FF2B5EF4-FFF2-40B4-BE49-F238E27FC236}">
                <a16:creationId xmlns:a16="http://schemas.microsoft.com/office/drawing/2014/main" id="{142DFC0E-E6D9-4AA1-AA52-842551F19AF9}"/>
              </a:ext>
            </a:extLst>
          </p:cNvPr>
          <p:cNvSpPr>
            <a:spLocks noGrp="1"/>
          </p:cNvSpPr>
          <p:nvPr>
            <p:ph type="title"/>
          </p:nvPr>
        </p:nvSpPr>
        <p:spPr/>
        <p:txBody>
          <a:bodyPr/>
          <a:lstStyle/>
          <a:p>
            <a:r>
              <a:rPr lang="pt-BR" dirty="0"/>
              <a:t>simulação | cenários</a:t>
            </a:r>
          </a:p>
        </p:txBody>
      </p:sp>
      <p:pic>
        <p:nvPicPr>
          <p:cNvPr id="13" name="Content Placeholder 12" descr="A close up of a map&#10;&#10;Description automatically generated">
            <a:extLst>
              <a:ext uri="{FF2B5EF4-FFF2-40B4-BE49-F238E27FC236}">
                <a16:creationId xmlns:a16="http://schemas.microsoft.com/office/drawing/2014/main" id="{10C3FB8D-5A0F-492E-B534-552AB9AE32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5433" y="1523860"/>
            <a:ext cx="6448107" cy="5159421"/>
          </a:xfrm>
        </p:spPr>
      </p:pic>
      <p:pic>
        <p:nvPicPr>
          <p:cNvPr id="5" name="Content Placeholder 15">
            <a:extLst>
              <a:ext uri="{FF2B5EF4-FFF2-40B4-BE49-F238E27FC236}">
                <a16:creationId xmlns:a16="http://schemas.microsoft.com/office/drawing/2014/main" id="{BDDFD775-3254-432E-B10A-4104992ADC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64795" y="2240220"/>
            <a:ext cx="720000" cy="729365"/>
          </a:xfrm>
          <a:prstGeom prst="rect">
            <a:avLst/>
          </a:prstGeom>
        </p:spPr>
      </p:pic>
      <p:pic>
        <p:nvPicPr>
          <p:cNvPr id="6" name="Content Placeholder 15">
            <a:extLst>
              <a:ext uri="{FF2B5EF4-FFF2-40B4-BE49-F238E27FC236}">
                <a16:creationId xmlns:a16="http://schemas.microsoft.com/office/drawing/2014/main" id="{FC1C6141-FB72-4525-BB1C-656FBBA784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64795" y="3500300"/>
            <a:ext cx="720000" cy="729365"/>
          </a:xfrm>
          <a:prstGeom prst="rect">
            <a:avLst/>
          </a:prstGeom>
        </p:spPr>
      </p:pic>
      <p:pic>
        <p:nvPicPr>
          <p:cNvPr id="9" name="Content Placeholder 15">
            <a:extLst>
              <a:ext uri="{FF2B5EF4-FFF2-40B4-BE49-F238E27FC236}">
                <a16:creationId xmlns:a16="http://schemas.microsoft.com/office/drawing/2014/main" id="{6D6377B0-EC79-4DFF-9086-AA5871F8A3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64795" y="4760381"/>
            <a:ext cx="720000" cy="729365"/>
          </a:xfrm>
          <a:prstGeom prst="rect">
            <a:avLst/>
          </a:prstGeom>
        </p:spPr>
      </p:pic>
      <p:pic>
        <p:nvPicPr>
          <p:cNvPr id="10" name="Content Placeholder 15">
            <a:extLst>
              <a:ext uri="{FF2B5EF4-FFF2-40B4-BE49-F238E27FC236}">
                <a16:creationId xmlns:a16="http://schemas.microsoft.com/office/drawing/2014/main" id="{16E35430-A1FB-4265-B73E-36B813B580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69694" y="1155184"/>
            <a:ext cx="720000" cy="471829"/>
          </a:xfrm>
          <a:prstGeom prst="rect">
            <a:avLst/>
          </a:prstGeom>
        </p:spPr>
      </p:pic>
      <p:pic>
        <p:nvPicPr>
          <p:cNvPr id="11" name="Content Placeholder 15">
            <a:extLst>
              <a:ext uri="{FF2B5EF4-FFF2-40B4-BE49-F238E27FC236}">
                <a16:creationId xmlns:a16="http://schemas.microsoft.com/office/drawing/2014/main" id="{75802A6A-8F82-4A10-86DE-F44F87FA03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90540" y="897648"/>
            <a:ext cx="720000" cy="729365"/>
          </a:xfrm>
          <a:prstGeom prst="rect">
            <a:avLst/>
          </a:prstGeom>
        </p:spPr>
      </p:pic>
      <p:sp>
        <p:nvSpPr>
          <p:cNvPr id="21" name="Rectangle 20">
            <a:extLst>
              <a:ext uri="{FF2B5EF4-FFF2-40B4-BE49-F238E27FC236}">
                <a16:creationId xmlns:a16="http://schemas.microsoft.com/office/drawing/2014/main" id="{0BA8B204-9F43-4121-BA80-DAD78E5B00DB}"/>
              </a:ext>
            </a:extLst>
          </p:cNvPr>
          <p:cNvSpPr/>
          <p:nvPr/>
        </p:nvSpPr>
        <p:spPr>
          <a:xfrm flipH="1">
            <a:off x="10848108" y="1818409"/>
            <a:ext cx="1136683" cy="406284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01923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5C3ADE-DDC6-4134-9F73-5DFD85383147}"/>
              </a:ext>
            </a:extLst>
          </p:cNvPr>
          <p:cNvSpPr>
            <a:spLocks noGrp="1"/>
          </p:cNvSpPr>
          <p:nvPr>
            <p:ph type="body" sz="quarter" idx="11"/>
          </p:nvPr>
        </p:nvSpPr>
        <p:spPr/>
        <p:txBody>
          <a:bodyPr>
            <a:normAutofit/>
          </a:bodyPr>
          <a:lstStyle/>
          <a:p>
            <a:r>
              <a:rPr lang="pt-BR" sz="2800" dirty="0"/>
              <a:t>Comparando:</a:t>
            </a:r>
          </a:p>
          <a:p>
            <a:pPr lvl="1"/>
            <a:r>
              <a:rPr lang="pt-BR" sz="2400" dirty="0"/>
              <a:t>CA: </a:t>
            </a:r>
            <a:r>
              <a:rPr lang="pt-BR" sz="2200" dirty="0"/>
              <a:t>máximo</a:t>
            </a:r>
          </a:p>
          <a:p>
            <a:pPr lvl="1"/>
            <a:r>
              <a:rPr lang="pt-BR" sz="2400" dirty="0"/>
              <a:t>% de tipo: máx. HMP</a:t>
            </a:r>
            <a:endParaRPr lang="pt-BR" sz="2800" dirty="0"/>
          </a:p>
          <a:p>
            <a:endParaRPr lang="pt-BR" sz="2800" dirty="0"/>
          </a:p>
          <a:p>
            <a:endParaRPr lang="pt-BR" sz="2800" dirty="0"/>
          </a:p>
        </p:txBody>
      </p:sp>
      <p:sp>
        <p:nvSpPr>
          <p:cNvPr id="2" name="Title 1">
            <a:extLst>
              <a:ext uri="{FF2B5EF4-FFF2-40B4-BE49-F238E27FC236}">
                <a16:creationId xmlns:a16="http://schemas.microsoft.com/office/drawing/2014/main" id="{142DFC0E-E6D9-4AA1-AA52-842551F19AF9}"/>
              </a:ext>
            </a:extLst>
          </p:cNvPr>
          <p:cNvSpPr>
            <a:spLocks noGrp="1"/>
          </p:cNvSpPr>
          <p:nvPr>
            <p:ph type="title"/>
          </p:nvPr>
        </p:nvSpPr>
        <p:spPr/>
        <p:txBody>
          <a:bodyPr/>
          <a:lstStyle/>
          <a:p>
            <a:r>
              <a:rPr lang="pt-BR" dirty="0"/>
              <a:t>simulação | cenários</a:t>
            </a:r>
          </a:p>
        </p:txBody>
      </p:sp>
      <p:pic>
        <p:nvPicPr>
          <p:cNvPr id="13" name="Content Placeholder 12" descr="A close up of a map&#10;&#10;Description automatically generated">
            <a:extLst>
              <a:ext uri="{FF2B5EF4-FFF2-40B4-BE49-F238E27FC236}">
                <a16:creationId xmlns:a16="http://schemas.microsoft.com/office/drawing/2014/main" id="{10C3FB8D-5A0F-492E-B534-552AB9AE32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5433" y="1523860"/>
            <a:ext cx="6448107" cy="5159421"/>
          </a:xfrm>
        </p:spPr>
      </p:pic>
      <p:pic>
        <p:nvPicPr>
          <p:cNvPr id="5" name="Content Placeholder 15">
            <a:extLst>
              <a:ext uri="{FF2B5EF4-FFF2-40B4-BE49-F238E27FC236}">
                <a16:creationId xmlns:a16="http://schemas.microsoft.com/office/drawing/2014/main" id="{BDDFD775-3254-432E-B10A-4104992ADC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264795" y="2240220"/>
            <a:ext cx="720000" cy="729365"/>
          </a:xfrm>
          <a:prstGeom prst="rect">
            <a:avLst/>
          </a:prstGeom>
        </p:spPr>
      </p:pic>
      <p:pic>
        <p:nvPicPr>
          <p:cNvPr id="6" name="Content Placeholder 15">
            <a:extLst>
              <a:ext uri="{FF2B5EF4-FFF2-40B4-BE49-F238E27FC236}">
                <a16:creationId xmlns:a16="http://schemas.microsoft.com/office/drawing/2014/main" id="{FC1C6141-FB72-4525-BB1C-656FBBA784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264795" y="3500300"/>
            <a:ext cx="720000" cy="729365"/>
          </a:xfrm>
          <a:prstGeom prst="rect">
            <a:avLst/>
          </a:prstGeom>
        </p:spPr>
      </p:pic>
      <p:pic>
        <p:nvPicPr>
          <p:cNvPr id="9" name="Content Placeholder 15">
            <a:extLst>
              <a:ext uri="{FF2B5EF4-FFF2-40B4-BE49-F238E27FC236}">
                <a16:creationId xmlns:a16="http://schemas.microsoft.com/office/drawing/2014/main" id="{6D6377B0-EC79-4DFF-9086-AA5871F8A3A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264795" y="4760381"/>
            <a:ext cx="720000" cy="729365"/>
          </a:xfrm>
          <a:prstGeom prst="rect">
            <a:avLst/>
          </a:prstGeom>
        </p:spPr>
      </p:pic>
      <p:pic>
        <p:nvPicPr>
          <p:cNvPr id="10" name="Content Placeholder 15">
            <a:extLst>
              <a:ext uri="{FF2B5EF4-FFF2-40B4-BE49-F238E27FC236}">
                <a16:creationId xmlns:a16="http://schemas.microsoft.com/office/drawing/2014/main" id="{16E35430-A1FB-4265-B73E-36B813B580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69694" y="1155184"/>
            <a:ext cx="720000" cy="471829"/>
          </a:xfrm>
          <a:prstGeom prst="rect">
            <a:avLst/>
          </a:prstGeom>
        </p:spPr>
      </p:pic>
      <p:pic>
        <p:nvPicPr>
          <p:cNvPr id="11" name="Content Placeholder 15">
            <a:extLst>
              <a:ext uri="{FF2B5EF4-FFF2-40B4-BE49-F238E27FC236}">
                <a16:creationId xmlns:a16="http://schemas.microsoft.com/office/drawing/2014/main" id="{75802A6A-8F82-4A10-86DE-F44F87FA03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290540" y="897648"/>
            <a:ext cx="720000" cy="729365"/>
          </a:xfrm>
          <a:prstGeom prst="rect">
            <a:avLst/>
          </a:prstGeom>
        </p:spPr>
      </p:pic>
      <p:sp>
        <p:nvSpPr>
          <p:cNvPr id="21" name="Rectangle 20">
            <a:extLst>
              <a:ext uri="{FF2B5EF4-FFF2-40B4-BE49-F238E27FC236}">
                <a16:creationId xmlns:a16="http://schemas.microsoft.com/office/drawing/2014/main" id="{0BA8B204-9F43-4121-BA80-DAD78E5B00DB}"/>
              </a:ext>
            </a:extLst>
          </p:cNvPr>
          <p:cNvSpPr/>
          <p:nvPr/>
        </p:nvSpPr>
        <p:spPr>
          <a:xfrm>
            <a:off x="5456256" y="3245618"/>
            <a:ext cx="5439878" cy="128618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Content Placeholder 11">
            <a:extLst>
              <a:ext uri="{FF2B5EF4-FFF2-40B4-BE49-F238E27FC236}">
                <a16:creationId xmlns:a16="http://schemas.microsoft.com/office/drawing/2014/main" id="{C9DA927F-5278-46E2-96DF-85C91527086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0" y="4577612"/>
            <a:ext cx="5085433" cy="2288629"/>
          </a:xfrm>
          <a:prstGeom prst="rect">
            <a:avLst/>
          </a:prstGeom>
        </p:spPr>
      </p:pic>
    </p:spTree>
    <p:extLst>
      <p:ext uri="{BB962C8B-B14F-4D97-AF65-F5344CB8AC3E}">
        <p14:creationId xmlns:p14="http://schemas.microsoft.com/office/powerpoint/2010/main" val="176292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9375A3-BF22-43B5-90A6-3AC65C50654C}"/>
              </a:ext>
            </a:extLst>
          </p:cNvPr>
          <p:cNvSpPr>
            <a:spLocks noGrp="1"/>
          </p:cNvSpPr>
          <p:nvPr>
            <p:ph type="body" sz="quarter" idx="11"/>
          </p:nvPr>
        </p:nvSpPr>
        <p:spPr/>
        <p:txBody>
          <a:bodyPr/>
          <a:lstStyle/>
          <a:p>
            <a:r>
              <a:rPr lang="pt-BR" dirty="0"/>
              <a:t>Ginis próximos e Lorenz semelhantes</a:t>
            </a:r>
          </a:p>
          <a:p>
            <a:r>
              <a:rPr lang="pt-BR" dirty="0"/>
              <a:t>os níveis de acessibilidade dos empreendimentos propostos estão pior que os da população alvo</a:t>
            </a:r>
          </a:p>
          <a:p>
            <a:endParaRPr lang="pt-BR" dirty="0"/>
          </a:p>
        </p:txBody>
      </p:sp>
      <p:sp>
        <p:nvSpPr>
          <p:cNvPr id="2" name="Title 1">
            <a:extLst>
              <a:ext uri="{FF2B5EF4-FFF2-40B4-BE49-F238E27FC236}">
                <a16:creationId xmlns:a16="http://schemas.microsoft.com/office/drawing/2014/main" id="{142DFC0E-E6D9-4AA1-AA52-842551F19AF9}"/>
              </a:ext>
            </a:extLst>
          </p:cNvPr>
          <p:cNvSpPr>
            <a:spLocks noGrp="1"/>
          </p:cNvSpPr>
          <p:nvPr>
            <p:ph type="title"/>
          </p:nvPr>
        </p:nvSpPr>
        <p:spPr/>
        <p:txBody>
          <a:bodyPr/>
          <a:lstStyle/>
          <a:p>
            <a:r>
              <a:rPr lang="pt-BR" dirty="0"/>
              <a:t>cenários x município</a:t>
            </a:r>
          </a:p>
        </p:txBody>
      </p:sp>
      <p:pic>
        <p:nvPicPr>
          <p:cNvPr id="10" name="Content Placeholder 9" descr="A close up of a map&#10;&#10;Description automatically generated">
            <a:extLst>
              <a:ext uri="{FF2B5EF4-FFF2-40B4-BE49-F238E27FC236}">
                <a16:creationId xmlns:a16="http://schemas.microsoft.com/office/drawing/2014/main" id="{5712D00F-1C5B-49CB-91F7-BB80E68794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0375" y="350837"/>
            <a:ext cx="6172200" cy="6172200"/>
          </a:xfrm>
        </p:spPr>
      </p:pic>
      <p:pic>
        <p:nvPicPr>
          <p:cNvPr id="6" name="Content Placeholder 7">
            <a:extLst>
              <a:ext uri="{FF2B5EF4-FFF2-40B4-BE49-F238E27FC236}">
                <a16:creationId xmlns:a16="http://schemas.microsoft.com/office/drawing/2014/main" id="{00AAD23F-FD78-4C93-99D0-62ABCAA80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71892"/>
            <a:ext cx="5065986" cy="2786108"/>
          </a:xfrm>
          <a:prstGeom prst="rect">
            <a:avLst/>
          </a:prstGeom>
        </p:spPr>
      </p:pic>
      <p:sp>
        <p:nvSpPr>
          <p:cNvPr id="7" name="Rectangle 6">
            <a:extLst>
              <a:ext uri="{FF2B5EF4-FFF2-40B4-BE49-F238E27FC236}">
                <a16:creationId xmlns:a16="http://schemas.microsoft.com/office/drawing/2014/main" id="{152984AD-36A0-4899-ACD5-5C9E52F2E5A0}"/>
              </a:ext>
            </a:extLst>
          </p:cNvPr>
          <p:cNvSpPr/>
          <p:nvPr/>
        </p:nvSpPr>
        <p:spPr>
          <a:xfrm>
            <a:off x="7983128" y="342900"/>
            <a:ext cx="1728316" cy="195817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394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9375A3-BF22-43B5-90A6-3AC65C50654C}"/>
              </a:ext>
            </a:extLst>
          </p:cNvPr>
          <p:cNvSpPr>
            <a:spLocks noGrp="1"/>
          </p:cNvSpPr>
          <p:nvPr>
            <p:ph type="body" sz="quarter" idx="11"/>
          </p:nvPr>
        </p:nvSpPr>
        <p:spPr/>
        <p:txBody>
          <a:bodyPr/>
          <a:lstStyle/>
          <a:p>
            <a:r>
              <a:rPr lang="pt-BR" dirty="0"/>
              <a:t>Ginis próximos e Lorenz semelhantes</a:t>
            </a:r>
          </a:p>
          <a:p>
            <a:r>
              <a:rPr lang="pt-BR" dirty="0"/>
              <a:t>os níveis de acessibilidade dos empreendimentos propostos estão pior que os da população alvo</a:t>
            </a:r>
          </a:p>
          <a:p>
            <a:r>
              <a:rPr lang="pt-BR" dirty="0"/>
              <a:t>em todos os cenários há uma melhora de acessibilidade para G1</a:t>
            </a:r>
          </a:p>
        </p:txBody>
      </p:sp>
      <p:sp>
        <p:nvSpPr>
          <p:cNvPr id="2" name="Title 1">
            <a:extLst>
              <a:ext uri="{FF2B5EF4-FFF2-40B4-BE49-F238E27FC236}">
                <a16:creationId xmlns:a16="http://schemas.microsoft.com/office/drawing/2014/main" id="{142DFC0E-E6D9-4AA1-AA52-842551F19AF9}"/>
              </a:ext>
            </a:extLst>
          </p:cNvPr>
          <p:cNvSpPr>
            <a:spLocks noGrp="1"/>
          </p:cNvSpPr>
          <p:nvPr>
            <p:ph type="title"/>
          </p:nvPr>
        </p:nvSpPr>
        <p:spPr/>
        <p:txBody>
          <a:bodyPr/>
          <a:lstStyle/>
          <a:p>
            <a:r>
              <a:rPr lang="pt-BR" dirty="0"/>
              <a:t>cenários x município</a:t>
            </a:r>
          </a:p>
        </p:txBody>
      </p:sp>
      <p:pic>
        <p:nvPicPr>
          <p:cNvPr id="10" name="Content Placeholder 9" descr="A close up of a map&#10;&#10;Description automatically generated">
            <a:extLst>
              <a:ext uri="{FF2B5EF4-FFF2-40B4-BE49-F238E27FC236}">
                <a16:creationId xmlns:a16="http://schemas.microsoft.com/office/drawing/2014/main" id="{5712D00F-1C5B-49CB-91F7-BB80E687942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40375" y="350837"/>
            <a:ext cx="6172200" cy="6172200"/>
          </a:xfrm>
        </p:spPr>
      </p:pic>
      <p:sp>
        <p:nvSpPr>
          <p:cNvPr id="6" name="Oval 5">
            <a:extLst>
              <a:ext uri="{FF2B5EF4-FFF2-40B4-BE49-F238E27FC236}">
                <a16:creationId xmlns:a16="http://schemas.microsoft.com/office/drawing/2014/main" id="{2B338746-D4B2-4660-BA21-D7B73474F6FF}"/>
              </a:ext>
            </a:extLst>
          </p:cNvPr>
          <p:cNvSpPr/>
          <p:nvPr/>
        </p:nvSpPr>
        <p:spPr>
          <a:xfrm>
            <a:off x="7692649" y="2518006"/>
            <a:ext cx="302490" cy="30249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a:extLst>
              <a:ext uri="{FF2B5EF4-FFF2-40B4-BE49-F238E27FC236}">
                <a16:creationId xmlns:a16="http://schemas.microsoft.com/office/drawing/2014/main" id="{53E0C827-15EF-484B-9A47-6279921A5777}"/>
              </a:ext>
            </a:extLst>
          </p:cNvPr>
          <p:cNvSpPr/>
          <p:nvPr/>
        </p:nvSpPr>
        <p:spPr>
          <a:xfrm>
            <a:off x="9400122" y="2518006"/>
            <a:ext cx="302490" cy="30249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a:extLst>
              <a:ext uri="{FF2B5EF4-FFF2-40B4-BE49-F238E27FC236}">
                <a16:creationId xmlns:a16="http://schemas.microsoft.com/office/drawing/2014/main" id="{FCA22A85-6606-4FA0-8D5A-0901C9CCC288}"/>
              </a:ext>
            </a:extLst>
          </p:cNvPr>
          <p:cNvSpPr/>
          <p:nvPr/>
        </p:nvSpPr>
        <p:spPr>
          <a:xfrm>
            <a:off x="11107595" y="2518006"/>
            <a:ext cx="302490" cy="30249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a:extLst>
              <a:ext uri="{FF2B5EF4-FFF2-40B4-BE49-F238E27FC236}">
                <a16:creationId xmlns:a16="http://schemas.microsoft.com/office/drawing/2014/main" id="{B8561E83-8940-4642-B147-01532C882C26}"/>
              </a:ext>
            </a:extLst>
          </p:cNvPr>
          <p:cNvSpPr/>
          <p:nvPr/>
        </p:nvSpPr>
        <p:spPr>
          <a:xfrm>
            <a:off x="7692649" y="4520521"/>
            <a:ext cx="302490" cy="30249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a:extLst>
              <a:ext uri="{FF2B5EF4-FFF2-40B4-BE49-F238E27FC236}">
                <a16:creationId xmlns:a16="http://schemas.microsoft.com/office/drawing/2014/main" id="{1520BDD8-3D55-4145-8DC6-FC7A846369F2}"/>
              </a:ext>
            </a:extLst>
          </p:cNvPr>
          <p:cNvSpPr/>
          <p:nvPr/>
        </p:nvSpPr>
        <p:spPr>
          <a:xfrm>
            <a:off x="9384303" y="4520521"/>
            <a:ext cx="302490" cy="30249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a:extLst>
              <a:ext uri="{FF2B5EF4-FFF2-40B4-BE49-F238E27FC236}">
                <a16:creationId xmlns:a16="http://schemas.microsoft.com/office/drawing/2014/main" id="{BA55A5C0-9867-454B-ACF7-089B4F7E095F}"/>
              </a:ext>
            </a:extLst>
          </p:cNvPr>
          <p:cNvSpPr/>
          <p:nvPr/>
        </p:nvSpPr>
        <p:spPr>
          <a:xfrm>
            <a:off x="11107595" y="4520521"/>
            <a:ext cx="302490" cy="302490"/>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37555609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9375A3-BF22-43B5-90A6-3AC65C50654C}"/>
              </a:ext>
            </a:extLst>
          </p:cNvPr>
          <p:cNvSpPr>
            <a:spLocks noGrp="1"/>
          </p:cNvSpPr>
          <p:nvPr>
            <p:ph type="body" sz="quarter" idx="11"/>
          </p:nvPr>
        </p:nvSpPr>
        <p:spPr/>
        <p:txBody>
          <a:bodyPr/>
          <a:lstStyle/>
          <a:p>
            <a:r>
              <a:rPr lang="pt-BR" dirty="0"/>
              <a:t>Ginis próximos e Lorenz semelhantes</a:t>
            </a:r>
          </a:p>
          <a:p>
            <a:r>
              <a:rPr lang="pt-BR" dirty="0"/>
              <a:t>os níveis de acessibilidade dos empreendimentos propostos estão pior que os da população alvo</a:t>
            </a:r>
          </a:p>
          <a:p>
            <a:r>
              <a:rPr lang="pt-BR" dirty="0"/>
              <a:t>em todos os cenários há uma melhora de acessibilidade para G1</a:t>
            </a:r>
          </a:p>
          <a:p>
            <a:r>
              <a:rPr lang="pt-BR" dirty="0"/>
              <a:t>cenário 3 a 6 com melhora de localização para G2</a:t>
            </a:r>
          </a:p>
          <a:p>
            <a:pPr lvl="1"/>
            <a:r>
              <a:rPr lang="pt-BR" dirty="0"/>
              <a:t>4 mais próximo do alto padrão</a:t>
            </a:r>
          </a:p>
          <a:p>
            <a:endParaRPr lang="pt-BR" dirty="0"/>
          </a:p>
        </p:txBody>
      </p:sp>
      <p:sp>
        <p:nvSpPr>
          <p:cNvPr id="2" name="Title 1">
            <a:extLst>
              <a:ext uri="{FF2B5EF4-FFF2-40B4-BE49-F238E27FC236}">
                <a16:creationId xmlns:a16="http://schemas.microsoft.com/office/drawing/2014/main" id="{142DFC0E-E6D9-4AA1-AA52-842551F19AF9}"/>
              </a:ext>
            </a:extLst>
          </p:cNvPr>
          <p:cNvSpPr>
            <a:spLocks noGrp="1"/>
          </p:cNvSpPr>
          <p:nvPr>
            <p:ph type="title"/>
          </p:nvPr>
        </p:nvSpPr>
        <p:spPr/>
        <p:txBody>
          <a:bodyPr/>
          <a:lstStyle/>
          <a:p>
            <a:r>
              <a:rPr lang="pt-BR" dirty="0"/>
              <a:t>cenários x município</a:t>
            </a:r>
          </a:p>
        </p:txBody>
      </p:sp>
      <p:pic>
        <p:nvPicPr>
          <p:cNvPr id="10" name="Content Placeholder 9" descr="A close up of a map&#10;&#10;Description automatically generated">
            <a:extLst>
              <a:ext uri="{FF2B5EF4-FFF2-40B4-BE49-F238E27FC236}">
                <a16:creationId xmlns:a16="http://schemas.microsoft.com/office/drawing/2014/main" id="{5712D00F-1C5B-49CB-91F7-BB80E687942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40375" y="350837"/>
            <a:ext cx="6172200" cy="6172200"/>
          </a:xfrm>
        </p:spPr>
      </p:pic>
      <p:sp>
        <p:nvSpPr>
          <p:cNvPr id="16" name="Oval 15">
            <a:extLst>
              <a:ext uri="{FF2B5EF4-FFF2-40B4-BE49-F238E27FC236}">
                <a16:creationId xmlns:a16="http://schemas.microsoft.com/office/drawing/2014/main" id="{775AC9F9-56EA-4979-8750-475537F00DC7}"/>
              </a:ext>
            </a:extLst>
          </p:cNvPr>
          <p:cNvSpPr/>
          <p:nvPr/>
        </p:nvSpPr>
        <p:spPr>
          <a:xfrm>
            <a:off x="7153387" y="4885432"/>
            <a:ext cx="631371" cy="63137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ustDataLst>
      <p:tags r:id="rId1"/>
    </p:custDataLst>
    <p:extLst>
      <p:ext uri="{BB962C8B-B14F-4D97-AF65-F5344CB8AC3E}">
        <p14:creationId xmlns:p14="http://schemas.microsoft.com/office/powerpoint/2010/main" val="295300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9375A3-BF22-43B5-90A6-3AC65C50654C}"/>
              </a:ext>
            </a:extLst>
          </p:cNvPr>
          <p:cNvSpPr>
            <a:spLocks noGrp="1"/>
          </p:cNvSpPr>
          <p:nvPr>
            <p:ph type="body" sz="quarter" idx="11"/>
          </p:nvPr>
        </p:nvSpPr>
        <p:spPr/>
        <p:txBody>
          <a:bodyPr>
            <a:normAutofit/>
          </a:bodyPr>
          <a:lstStyle/>
          <a:p>
            <a:r>
              <a:rPr lang="pt-BR" dirty="0"/>
              <a:t>Ginis próximos e Lorenz semelhantes</a:t>
            </a:r>
          </a:p>
          <a:p>
            <a:r>
              <a:rPr lang="pt-BR" dirty="0"/>
              <a:t>os níveis de acessibilidade dos empreendimentos propostos estão pior que os da população alvo</a:t>
            </a:r>
          </a:p>
          <a:p>
            <a:r>
              <a:rPr lang="pt-BR" dirty="0"/>
              <a:t>em todos os cenários há uma melhora de acessibilidade para G1</a:t>
            </a:r>
          </a:p>
          <a:p>
            <a:r>
              <a:rPr lang="pt-BR" dirty="0"/>
              <a:t>cenário 3 a 6 com melhora de localização para G2</a:t>
            </a:r>
          </a:p>
          <a:p>
            <a:pPr lvl="1"/>
            <a:r>
              <a:rPr lang="pt-BR" dirty="0"/>
              <a:t>4 mais próximos do alto padrão</a:t>
            </a:r>
          </a:p>
          <a:p>
            <a:pPr lvl="1"/>
            <a:r>
              <a:rPr lang="pt-BR" dirty="0"/>
              <a:t>3, 5 e 6 melhores que o original</a:t>
            </a:r>
          </a:p>
        </p:txBody>
      </p:sp>
      <p:sp>
        <p:nvSpPr>
          <p:cNvPr id="2" name="Title 1">
            <a:extLst>
              <a:ext uri="{FF2B5EF4-FFF2-40B4-BE49-F238E27FC236}">
                <a16:creationId xmlns:a16="http://schemas.microsoft.com/office/drawing/2014/main" id="{142DFC0E-E6D9-4AA1-AA52-842551F19AF9}"/>
              </a:ext>
            </a:extLst>
          </p:cNvPr>
          <p:cNvSpPr>
            <a:spLocks noGrp="1"/>
          </p:cNvSpPr>
          <p:nvPr>
            <p:ph type="title"/>
          </p:nvPr>
        </p:nvSpPr>
        <p:spPr/>
        <p:txBody>
          <a:bodyPr/>
          <a:lstStyle/>
          <a:p>
            <a:r>
              <a:rPr lang="pt-BR" dirty="0"/>
              <a:t>cenários x município</a:t>
            </a:r>
          </a:p>
        </p:txBody>
      </p:sp>
      <p:pic>
        <p:nvPicPr>
          <p:cNvPr id="10" name="Content Placeholder 9" descr="A close up of a map&#10;&#10;Description automatically generated">
            <a:extLst>
              <a:ext uri="{FF2B5EF4-FFF2-40B4-BE49-F238E27FC236}">
                <a16:creationId xmlns:a16="http://schemas.microsoft.com/office/drawing/2014/main" id="{5712D00F-1C5B-49CB-91F7-BB80E68794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0375" y="350837"/>
            <a:ext cx="6172200" cy="6172200"/>
          </a:xfrm>
        </p:spPr>
      </p:pic>
      <p:sp>
        <p:nvSpPr>
          <p:cNvPr id="15" name="Oval 14">
            <a:extLst>
              <a:ext uri="{FF2B5EF4-FFF2-40B4-BE49-F238E27FC236}">
                <a16:creationId xmlns:a16="http://schemas.microsoft.com/office/drawing/2014/main" id="{7881D376-BA3E-4FE5-83F1-35574A03A9AA}"/>
              </a:ext>
            </a:extLst>
          </p:cNvPr>
          <p:cNvSpPr/>
          <p:nvPr/>
        </p:nvSpPr>
        <p:spPr>
          <a:xfrm>
            <a:off x="8708745" y="5452788"/>
            <a:ext cx="309824" cy="309824"/>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a:extLst>
              <a:ext uri="{FF2B5EF4-FFF2-40B4-BE49-F238E27FC236}">
                <a16:creationId xmlns:a16="http://schemas.microsoft.com/office/drawing/2014/main" id="{204375DE-166E-4E0B-9B21-FF95B1C7CF0C}"/>
              </a:ext>
            </a:extLst>
          </p:cNvPr>
          <p:cNvSpPr/>
          <p:nvPr/>
        </p:nvSpPr>
        <p:spPr>
          <a:xfrm>
            <a:off x="10438736" y="5452788"/>
            <a:ext cx="309824" cy="309824"/>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a:extLst>
              <a:ext uri="{FF2B5EF4-FFF2-40B4-BE49-F238E27FC236}">
                <a16:creationId xmlns:a16="http://schemas.microsoft.com/office/drawing/2014/main" id="{8AA6F86E-AD35-4450-9B40-B7C7F6B4EC3B}"/>
              </a:ext>
            </a:extLst>
          </p:cNvPr>
          <p:cNvSpPr/>
          <p:nvPr/>
        </p:nvSpPr>
        <p:spPr>
          <a:xfrm>
            <a:off x="10438736" y="3404051"/>
            <a:ext cx="393387" cy="393387"/>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85813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065647" y="1345497"/>
            <a:ext cx="10060706" cy="5148082"/>
          </a:xfrm>
        </p:spPr>
      </p:pic>
      <p:graphicFrame>
        <p:nvGraphicFramePr>
          <p:cNvPr id="8" name="Table 23">
            <a:extLst>
              <a:ext uri="{FF2B5EF4-FFF2-40B4-BE49-F238E27FC236}">
                <a16:creationId xmlns:a16="http://schemas.microsoft.com/office/drawing/2014/main" id="{FF25A85F-220D-4ABC-8FEB-D81F780C59FD}"/>
              </a:ext>
            </a:extLst>
          </p:cNvPr>
          <p:cNvGraphicFramePr>
            <a:graphicFrameLocks noGrp="1"/>
          </p:cNvGraphicFramePr>
          <p:nvPr>
            <p:extLst>
              <p:ext uri="{D42A27DB-BD31-4B8C-83A1-F6EECF244321}">
                <p14:modId xmlns:p14="http://schemas.microsoft.com/office/powerpoint/2010/main" val="183871166"/>
              </p:ext>
            </p:extLst>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5" name="TextBox 4">
            <a:extLst>
              <a:ext uri="{FF2B5EF4-FFF2-40B4-BE49-F238E27FC236}">
                <a16:creationId xmlns:a16="http://schemas.microsoft.com/office/drawing/2014/main" id="{99829784-FB79-46A4-8E05-ABC0DEF03D81}"/>
              </a:ext>
            </a:extLst>
          </p:cNvPr>
          <p:cNvSpPr txBox="1"/>
          <p:nvPr/>
        </p:nvSpPr>
        <p:spPr>
          <a:xfrm>
            <a:off x="838199" y="1345497"/>
            <a:ext cx="2987351" cy="923330"/>
          </a:xfrm>
          <a:prstGeom prst="rect">
            <a:avLst/>
          </a:prstGeom>
          <a:noFill/>
        </p:spPr>
        <p:txBody>
          <a:bodyPr wrap="square" rtlCol="0">
            <a:spAutoFit/>
          </a:bodyPr>
          <a:lstStyle/>
          <a:p>
            <a:r>
              <a:rPr lang="pt-BR" dirty="0"/>
              <a:t>demanda induzida</a:t>
            </a:r>
          </a:p>
          <a:p>
            <a:pPr marL="285750" indent="-285750">
              <a:buFont typeface="Arial" panose="020B0604020202020204" pitchFamily="34" charset="0"/>
              <a:buChar char="•"/>
            </a:pPr>
            <a:r>
              <a:rPr lang="pt-BR" dirty="0"/>
              <a:t>amenidades</a:t>
            </a:r>
          </a:p>
          <a:p>
            <a:pPr marL="285750" indent="-285750">
              <a:buFont typeface="Arial" panose="020B0604020202020204" pitchFamily="34" charset="0"/>
              <a:buChar char="•"/>
            </a:pPr>
            <a:r>
              <a:rPr lang="pt-BR" dirty="0"/>
              <a:t>localizações “diferenciadas”</a:t>
            </a:r>
          </a:p>
        </p:txBody>
      </p:sp>
    </p:spTree>
    <p:extLst>
      <p:ext uri="{BB962C8B-B14F-4D97-AF65-F5344CB8AC3E}">
        <p14:creationId xmlns:p14="http://schemas.microsoft.com/office/powerpoint/2010/main" val="376818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958-D217-4370-8431-ECDAD0B6B69E}"/>
              </a:ext>
            </a:extLst>
          </p:cNvPr>
          <p:cNvSpPr>
            <a:spLocks noGrp="1"/>
          </p:cNvSpPr>
          <p:nvPr>
            <p:ph type="title"/>
          </p:nvPr>
        </p:nvSpPr>
        <p:spPr/>
        <p:txBody>
          <a:bodyPr/>
          <a:lstStyle/>
          <a:p>
            <a:r>
              <a:rPr lang="pt-BR" dirty="0"/>
              <a:t>discussões finais</a:t>
            </a:r>
          </a:p>
        </p:txBody>
      </p:sp>
      <p:sp>
        <p:nvSpPr>
          <p:cNvPr id="3" name="Text Placeholder 2">
            <a:extLst>
              <a:ext uri="{FF2B5EF4-FFF2-40B4-BE49-F238E27FC236}">
                <a16:creationId xmlns:a16="http://schemas.microsoft.com/office/drawing/2014/main" id="{FDE65474-918F-4A1D-B8B3-2E76B735B24B}"/>
              </a:ext>
            </a:extLst>
          </p:cNvPr>
          <p:cNvSpPr>
            <a:spLocks noGrp="1"/>
          </p:cNvSpPr>
          <p:nvPr>
            <p:ph type="body" idx="1"/>
          </p:nvPr>
        </p:nvSpPr>
        <p:spPr/>
        <p:txBody>
          <a:bodyPr/>
          <a:lstStyle/>
          <a:p>
            <a:endParaRPr lang="pt-BR" dirty="0">
              <a:solidFill>
                <a:schemeClr val="accent3">
                  <a:lumMod val="75000"/>
                </a:schemeClr>
              </a:solidFill>
            </a:endParaRPr>
          </a:p>
        </p:txBody>
      </p:sp>
    </p:spTree>
    <p:extLst>
      <p:ext uri="{BB962C8B-B14F-4D97-AF65-F5344CB8AC3E}">
        <p14:creationId xmlns:p14="http://schemas.microsoft.com/office/powerpoint/2010/main" val="2368578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2104-13EA-41D2-A165-78390AF6F078}"/>
              </a:ext>
            </a:extLst>
          </p:cNvPr>
          <p:cNvSpPr>
            <a:spLocks noGrp="1"/>
          </p:cNvSpPr>
          <p:nvPr>
            <p:ph type="title"/>
          </p:nvPr>
        </p:nvSpPr>
        <p:spPr/>
        <p:txBody>
          <a:bodyPr/>
          <a:lstStyle/>
          <a:p>
            <a:r>
              <a:rPr lang="pt-BR" dirty="0"/>
              <a:t>localização para baixa renda</a:t>
            </a:r>
          </a:p>
        </p:txBody>
      </p:sp>
      <p:sp>
        <p:nvSpPr>
          <p:cNvPr id="3" name="Content Placeholder 2">
            <a:extLst>
              <a:ext uri="{FF2B5EF4-FFF2-40B4-BE49-F238E27FC236}">
                <a16:creationId xmlns:a16="http://schemas.microsoft.com/office/drawing/2014/main" id="{F8F7C5F5-53D0-47ED-BE8A-93E7C05D0922}"/>
              </a:ext>
            </a:extLst>
          </p:cNvPr>
          <p:cNvSpPr>
            <a:spLocks noGrp="1"/>
          </p:cNvSpPr>
          <p:nvPr>
            <p:ph idx="1"/>
          </p:nvPr>
        </p:nvSpPr>
        <p:spPr/>
        <p:txBody>
          <a:bodyPr>
            <a:normAutofit/>
          </a:bodyPr>
          <a:lstStyle/>
          <a:p>
            <a:r>
              <a:rPr lang="pt-BR" sz="3600" dirty="0"/>
              <a:t>há relação entre acessibilidade e segregação, reforçando a discussão de que a alocação de habitação para baixa renda aumenta a segregação urbana</a:t>
            </a:r>
          </a:p>
          <a:p>
            <a:r>
              <a:rPr lang="pt-BR" sz="3600" dirty="0"/>
              <a:t>corrobora com as discussões sobre localização dos empreendimentos voltados para baixa renda, nas quais sugerem que os mesmo estão em piores localizações e que reforçam o isolamento desse grupo</a:t>
            </a:r>
          </a:p>
          <a:p>
            <a:endParaRPr lang="pt-BR" sz="3600" dirty="0"/>
          </a:p>
        </p:txBody>
      </p:sp>
    </p:spTree>
    <p:extLst>
      <p:ext uri="{BB962C8B-B14F-4D97-AF65-F5344CB8AC3E}">
        <p14:creationId xmlns:p14="http://schemas.microsoft.com/office/powerpoint/2010/main" val="5001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150A-113A-47AA-A919-4E3DDAF248F0}"/>
              </a:ext>
            </a:extLst>
          </p:cNvPr>
          <p:cNvSpPr>
            <a:spLocks noGrp="1"/>
          </p:cNvSpPr>
          <p:nvPr>
            <p:ph type="title"/>
          </p:nvPr>
        </p:nvSpPr>
        <p:spPr/>
        <p:txBody>
          <a:bodyPr/>
          <a:lstStyle/>
          <a:p>
            <a:r>
              <a:rPr lang="pt-BR" dirty="0"/>
              <a:t>MCMV e o mercado imobiliário</a:t>
            </a:r>
          </a:p>
        </p:txBody>
      </p:sp>
      <p:sp>
        <p:nvSpPr>
          <p:cNvPr id="3" name="Content Placeholder 2">
            <a:extLst>
              <a:ext uri="{FF2B5EF4-FFF2-40B4-BE49-F238E27FC236}">
                <a16:creationId xmlns:a16="http://schemas.microsoft.com/office/drawing/2014/main" id="{CF5A1E40-9A7D-4621-A323-F8DD126EC846}"/>
              </a:ext>
            </a:extLst>
          </p:cNvPr>
          <p:cNvSpPr>
            <a:spLocks noGrp="1"/>
          </p:cNvSpPr>
          <p:nvPr>
            <p:ph idx="1"/>
          </p:nvPr>
        </p:nvSpPr>
        <p:spPr/>
        <p:txBody>
          <a:bodyPr>
            <a:normAutofit/>
          </a:bodyPr>
          <a:lstStyle/>
          <a:p>
            <a:r>
              <a:rPr lang="pt-BR" sz="3600" dirty="0"/>
              <a:t>HMP do MCMV têm melhores localizações do que os lançados pelo mercado imobiliário comum</a:t>
            </a:r>
          </a:p>
          <a:p>
            <a:pPr lvl="1"/>
            <a:r>
              <a:rPr lang="pt-BR" sz="3200" dirty="0"/>
              <a:t>hipótese de que haver um programa de crédito reduz o risco do incorporador</a:t>
            </a:r>
          </a:p>
          <a:p>
            <a:r>
              <a:rPr lang="pt-BR" sz="3600" dirty="0"/>
              <a:t>HIS e HMP têm níveis de acessibilidade próximos, enquanto que os empreendimentos de alto padrão se destacam pela melhor localização</a:t>
            </a:r>
          </a:p>
          <a:p>
            <a:pPr lvl="1"/>
            <a:r>
              <a:rPr lang="pt-BR" sz="3200" dirty="0"/>
              <a:t>retomando a discussão sobre a cidade caleidoscópica</a:t>
            </a:r>
          </a:p>
          <a:p>
            <a:endParaRPr lang="pt-BR" sz="3600" dirty="0"/>
          </a:p>
        </p:txBody>
      </p:sp>
    </p:spTree>
    <p:extLst>
      <p:ext uri="{BB962C8B-B14F-4D97-AF65-F5344CB8AC3E}">
        <p14:creationId xmlns:p14="http://schemas.microsoft.com/office/powerpoint/2010/main" val="156697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2200-D8AE-48FE-924E-7FB62071A579}"/>
              </a:ext>
            </a:extLst>
          </p:cNvPr>
          <p:cNvSpPr>
            <a:spLocks noGrp="1"/>
          </p:cNvSpPr>
          <p:nvPr>
            <p:ph type="title"/>
          </p:nvPr>
        </p:nvSpPr>
        <p:spPr/>
        <p:txBody>
          <a:bodyPr/>
          <a:lstStyle/>
          <a:p>
            <a:r>
              <a:rPr lang="pt-BR" dirty="0"/>
              <a:t>Simulações</a:t>
            </a:r>
          </a:p>
        </p:txBody>
      </p:sp>
      <p:sp>
        <p:nvSpPr>
          <p:cNvPr id="5" name="Content Placeholder 4">
            <a:extLst>
              <a:ext uri="{FF2B5EF4-FFF2-40B4-BE49-F238E27FC236}">
                <a16:creationId xmlns:a16="http://schemas.microsoft.com/office/drawing/2014/main" id="{40958402-D5BA-4925-BEAA-FC1288724063}"/>
              </a:ext>
            </a:extLst>
          </p:cNvPr>
          <p:cNvSpPr>
            <a:spLocks noGrp="1"/>
          </p:cNvSpPr>
          <p:nvPr>
            <p:ph idx="1"/>
          </p:nvPr>
        </p:nvSpPr>
        <p:spPr/>
        <p:txBody>
          <a:bodyPr>
            <a:normAutofit/>
          </a:bodyPr>
          <a:lstStyle/>
          <a:p>
            <a:r>
              <a:rPr lang="pt-BR" sz="3600" dirty="0"/>
              <a:t>o uso efetivo das ZEIS reduziria as diferenças de acessibilidade entre os empreendimentos propostos, mas não seria o suficiente para reduzir a desigualdade de acessibilidade do município</a:t>
            </a:r>
          </a:p>
          <a:p>
            <a:r>
              <a:rPr lang="pt-BR" sz="3600" dirty="0"/>
              <a:t>reforçamos as discussões sobre as aplicações das leis, principalmente quando são destinadas ao auxílio da população de baixa renda</a:t>
            </a:r>
          </a:p>
          <a:p>
            <a:pPr lvl="1"/>
            <a:r>
              <a:rPr lang="pt-BR" sz="3200" dirty="0"/>
              <a:t>as leis poderiam reduzir as desigualdades, mas com a sua não execução, se tornam instrumentos que servem de manutenção dos privilégios</a:t>
            </a:r>
          </a:p>
        </p:txBody>
      </p:sp>
    </p:spTree>
    <p:custDataLst>
      <p:tags r:id="rId1"/>
    </p:custDataLst>
    <p:extLst>
      <p:ext uri="{BB962C8B-B14F-4D97-AF65-F5344CB8AC3E}">
        <p14:creationId xmlns:p14="http://schemas.microsoft.com/office/powerpoint/2010/main" val="5257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map&#10;&#10;Description automatically generated">
            <a:extLst>
              <a:ext uri="{FF2B5EF4-FFF2-40B4-BE49-F238E27FC236}">
                <a16:creationId xmlns:a16="http://schemas.microsoft.com/office/drawing/2014/main" id="{79E618F8-6235-4889-AB47-1EFADFB8A681}"/>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46831C-DBC2-4E9F-8BE7-5E424BDB32D3}"/>
              </a:ext>
            </a:extLst>
          </p:cNvPr>
          <p:cNvSpPr>
            <a:spLocks noGrp="1"/>
          </p:cNvSpPr>
          <p:nvPr>
            <p:ph type="ctrTitle"/>
          </p:nvPr>
        </p:nvSpPr>
        <p:spPr>
          <a:xfrm>
            <a:off x="804998" y="2674034"/>
            <a:ext cx="5021782" cy="1509931"/>
          </a:xfrm>
        </p:spPr>
        <p:txBody>
          <a:bodyPr vert="horz" lIns="91440" tIns="45720" rIns="91440" bIns="45720" rtlCol="0" anchor="ctr">
            <a:normAutofit/>
          </a:bodyPr>
          <a:lstStyle/>
          <a:p>
            <a:pPr algn="l"/>
            <a:r>
              <a:rPr lang="pt-BR" sz="4800" b="1" dirty="0">
                <a:solidFill>
                  <a:srgbClr val="000000"/>
                </a:solidFill>
              </a:rPr>
              <a:t>Obrigada!</a:t>
            </a:r>
            <a:endParaRPr lang="en-US" sz="4800" dirty="0">
              <a:solidFill>
                <a:srgbClr val="000000"/>
              </a:solidFill>
            </a:endParaRPr>
          </a:p>
        </p:txBody>
      </p:sp>
      <p:sp>
        <p:nvSpPr>
          <p:cNvPr id="10" name="TextBox 9">
            <a:extLst>
              <a:ext uri="{FF2B5EF4-FFF2-40B4-BE49-F238E27FC236}">
                <a16:creationId xmlns:a16="http://schemas.microsoft.com/office/drawing/2014/main" id="{EA64A46F-FC9A-4109-954B-C47451571426}"/>
              </a:ext>
            </a:extLst>
          </p:cNvPr>
          <p:cNvSpPr txBox="1"/>
          <p:nvPr/>
        </p:nvSpPr>
        <p:spPr>
          <a:xfrm>
            <a:off x="3657600" y="0"/>
            <a:ext cx="8534400" cy="276999"/>
          </a:xfrm>
          <a:prstGeom prst="rect">
            <a:avLst/>
          </a:prstGeom>
          <a:noFill/>
        </p:spPr>
        <p:txBody>
          <a:bodyPr wrap="square" rtlCol="0">
            <a:spAutoFit/>
          </a:bodyPr>
          <a:lstStyle/>
          <a:p>
            <a:pPr algn="r"/>
            <a:r>
              <a:rPr lang="en-US" sz="1200" dirty="0">
                <a:solidFill>
                  <a:schemeClr val="bg2">
                    <a:lumMod val="25000"/>
                  </a:schemeClr>
                </a:solidFill>
              </a:rPr>
              <a:t>Map tiles by </a:t>
            </a:r>
            <a:r>
              <a:rPr lang="en-US" sz="1200" u="sng" dirty="0">
                <a:solidFill>
                  <a:schemeClr val="bg2">
                    <a:lumMod val="25000"/>
                  </a:schemeClr>
                </a:solidFill>
                <a:hlinkClick r:id="rId5">
                  <a:extLst>
                    <a:ext uri="{A12FA001-AC4F-418D-AE19-62706E023703}">
                      <ahyp:hlinkClr xmlns:ahyp="http://schemas.microsoft.com/office/drawing/2018/hyperlinkcolor" val="tx"/>
                    </a:ext>
                  </a:extLst>
                </a:hlinkClick>
              </a:rPr>
              <a:t>Stamen Design</a:t>
            </a:r>
            <a:r>
              <a:rPr lang="en-US" sz="1200" dirty="0">
                <a:solidFill>
                  <a:schemeClr val="bg2">
                    <a:lumMod val="25000"/>
                  </a:schemeClr>
                </a:solidFill>
              </a:rPr>
              <a:t>, under </a:t>
            </a:r>
            <a:r>
              <a:rPr lang="en-US" sz="1200" u="sng" dirty="0">
                <a:solidFill>
                  <a:schemeClr val="bg2">
                    <a:lumMod val="25000"/>
                  </a:schemeClr>
                </a:solidFill>
                <a:hlinkClick r:id="rId6">
                  <a:extLst>
                    <a:ext uri="{A12FA001-AC4F-418D-AE19-62706E023703}">
                      <ahyp:hlinkClr xmlns:ahyp="http://schemas.microsoft.com/office/drawing/2018/hyperlinkcolor" val="tx"/>
                    </a:ext>
                  </a:extLst>
                </a:hlinkClick>
              </a:rPr>
              <a:t>CC BY 3.0</a:t>
            </a:r>
            <a:r>
              <a:rPr lang="en-US" sz="1200" dirty="0">
                <a:solidFill>
                  <a:schemeClr val="bg2">
                    <a:lumMod val="25000"/>
                  </a:schemeClr>
                </a:solidFill>
              </a:rPr>
              <a:t>. Data by </a:t>
            </a:r>
            <a:r>
              <a:rPr lang="en-US" sz="1200" u="sng" dirty="0">
                <a:solidFill>
                  <a:schemeClr val="bg2">
                    <a:lumMod val="25000"/>
                  </a:schemeClr>
                </a:solidFill>
                <a:hlinkClick r:id="rId7">
                  <a:extLst>
                    <a:ext uri="{A12FA001-AC4F-418D-AE19-62706E023703}">
                      <ahyp:hlinkClr xmlns:ahyp="http://schemas.microsoft.com/office/drawing/2018/hyperlinkcolor" val="tx"/>
                    </a:ext>
                  </a:extLst>
                </a:hlinkClick>
              </a:rPr>
              <a:t>OpenStreetMap</a:t>
            </a:r>
            <a:r>
              <a:rPr lang="en-US" sz="1200" dirty="0">
                <a:solidFill>
                  <a:schemeClr val="bg2">
                    <a:lumMod val="25000"/>
                  </a:schemeClr>
                </a:solidFill>
              </a:rPr>
              <a:t>, under </a:t>
            </a:r>
            <a:r>
              <a:rPr lang="en-US" sz="1200" u="sng" dirty="0">
                <a:solidFill>
                  <a:schemeClr val="bg2">
                    <a:lumMod val="25000"/>
                  </a:schemeClr>
                </a:solidFill>
                <a:hlinkClick r:id="rId8">
                  <a:extLst>
                    <a:ext uri="{A12FA001-AC4F-418D-AE19-62706E023703}">
                      <ahyp:hlinkClr xmlns:ahyp="http://schemas.microsoft.com/office/drawing/2018/hyperlinkcolor" val="tx"/>
                    </a:ext>
                  </a:extLst>
                </a:hlinkClick>
              </a:rPr>
              <a:t>CC BY SA</a:t>
            </a:r>
            <a:endParaRPr lang="pt-BR" sz="1200" dirty="0">
              <a:solidFill>
                <a:schemeClr val="bg2">
                  <a:lumMod val="25000"/>
                </a:schemeClr>
              </a:solidFill>
            </a:endParaRPr>
          </a:p>
        </p:txBody>
      </p:sp>
      <p:sp>
        <p:nvSpPr>
          <p:cNvPr id="6" name="TextBox 5">
            <a:extLst>
              <a:ext uri="{FF2B5EF4-FFF2-40B4-BE49-F238E27FC236}">
                <a16:creationId xmlns:a16="http://schemas.microsoft.com/office/drawing/2014/main" id="{44922940-B96A-410B-B5C1-D7B6A3C68D7C}"/>
              </a:ext>
            </a:extLst>
          </p:cNvPr>
          <p:cNvSpPr txBox="1"/>
          <p:nvPr/>
        </p:nvSpPr>
        <p:spPr>
          <a:xfrm>
            <a:off x="6652008" y="6099350"/>
            <a:ext cx="5436159" cy="646331"/>
          </a:xfrm>
          <a:prstGeom prst="rect">
            <a:avLst/>
          </a:prstGeom>
          <a:noFill/>
        </p:spPr>
        <p:txBody>
          <a:bodyPr wrap="square" rtlCol="0">
            <a:spAutoFit/>
          </a:bodyPr>
          <a:lstStyle/>
          <a:p>
            <a:r>
              <a:rPr lang="pt-BR" i="1" dirty="0"/>
              <a:t>O presente trabalho foi realizado com apoio do Conselho Nacional de Desenvolvimento Científico e Tecnológico - CNPq</a:t>
            </a:r>
          </a:p>
        </p:txBody>
      </p:sp>
    </p:spTree>
    <p:extLst>
      <p:ext uri="{BB962C8B-B14F-4D97-AF65-F5344CB8AC3E}">
        <p14:creationId xmlns:p14="http://schemas.microsoft.com/office/powerpoint/2010/main" val="16465690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0958402-D5BA-4925-BEAA-FC1288724063}"/>
              </a:ext>
            </a:extLst>
          </p:cNvPr>
          <p:cNvSpPr>
            <a:spLocks noGrp="1"/>
          </p:cNvSpPr>
          <p:nvPr>
            <p:ph idx="1"/>
          </p:nvPr>
        </p:nvSpPr>
        <p:spPr>
          <a:xfrm>
            <a:off x="838200" y="182563"/>
            <a:ext cx="10515600" cy="6492874"/>
          </a:xfrm>
        </p:spPr>
        <p:txBody>
          <a:bodyPr anchor="ctr">
            <a:noAutofit/>
          </a:bodyPr>
          <a:lstStyle/>
          <a:p>
            <a:pPr marL="0" indent="0">
              <a:buNone/>
            </a:pPr>
            <a:r>
              <a:rPr lang="pt-BR" sz="1600" dirty="0"/>
              <a:t>ABRAMO, P. A cidade COM-FUSA: a mão inoxidável do mercado e a produção da estrutura urbana nas grandes metrópoles latino-americanas. </a:t>
            </a:r>
            <a:r>
              <a:rPr lang="pt-BR" sz="1600" i="1" dirty="0"/>
              <a:t>Revista Brasileira de Estudos Urbanos e Regionais</a:t>
            </a:r>
            <a:r>
              <a:rPr lang="pt-BR" sz="1600" dirty="0"/>
              <a:t>, v. 9, n. 2, p. 25, 11 2007. ISSN 2317-1529. </a:t>
            </a:r>
          </a:p>
          <a:p>
            <a:pPr marL="0" indent="0">
              <a:buNone/>
            </a:pPr>
            <a:r>
              <a:rPr lang="pt-BR" sz="1600" dirty="0"/>
              <a:t>AMORE, C. S. “Minha Casa Minha Vida” para iniciantes. In: AMORE, C. S.; SHIMBO, L. Z.; RUFIN, M. B. C. (Ed.). </a:t>
            </a:r>
            <a:r>
              <a:rPr lang="pt-BR" sz="1600" i="1" dirty="0"/>
              <a:t>Minha casa... e a cidade? Avaliação do programa minha casa minha vida em seis estados brasileiros</a:t>
            </a:r>
            <a:r>
              <a:rPr lang="pt-BR" sz="1600" dirty="0"/>
              <a:t>. 1. ed. Rio de Janeiro: Letra Capital, 2015. cap. 1, p. 11–27.</a:t>
            </a:r>
          </a:p>
          <a:p>
            <a:pPr marL="0" indent="0">
              <a:buNone/>
            </a:pPr>
            <a:r>
              <a:rPr lang="pt-BR" sz="1600" dirty="0"/>
              <a:t>BONDUKI, N. </a:t>
            </a:r>
            <a:r>
              <a:rPr lang="pt-BR" sz="1600" i="1" dirty="0"/>
              <a:t>Os pioneiros da habitação social: volume 01</a:t>
            </a:r>
            <a:r>
              <a:rPr lang="pt-BR" sz="1600" dirty="0"/>
              <a:t>. 1. ed. São Paulo: Editora Unesp: Edições Sesc São Paulo, 2014.</a:t>
            </a:r>
          </a:p>
          <a:p>
            <a:pPr marL="0" indent="0">
              <a:buNone/>
            </a:pPr>
            <a:r>
              <a:rPr lang="pt-BR" sz="1600" dirty="0"/>
              <a:t>CAMPOS, P. R.; MENDONÇA, J. G. d. Estrutura socioespacial e produção habitacional na Região Metropolitana de Belo Horizonte: novas tendências. In: CARDOSO, A. L. (Ed.). </a:t>
            </a:r>
            <a:r>
              <a:rPr lang="pt-BR" sz="1600" i="1" dirty="0"/>
              <a:t>O Programa Minha Casa Minha Vida e seus Efeitos Territoriais</a:t>
            </a:r>
            <a:r>
              <a:rPr lang="pt-BR" sz="1600" dirty="0"/>
              <a:t>. Rio de Janeiro: Letra Capital, 2013. p. 67–91.</a:t>
            </a:r>
          </a:p>
          <a:p>
            <a:pPr marL="0" indent="0">
              <a:buNone/>
            </a:pPr>
            <a:r>
              <a:rPr lang="pt-BR" sz="1600" dirty="0"/>
              <a:t>CARDOSO, A. L.; ARAGÃO, T. A.; ARAUJO, F. D. S. </a:t>
            </a:r>
            <a:r>
              <a:rPr lang="pt-BR" sz="1600" i="1" dirty="0"/>
              <a:t>Habitação De Interesse Social: Política Ou Mercado? Reflexos Sobre a Construção Do Espaço Metropolitano</a:t>
            </a:r>
            <a:r>
              <a:rPr lang="pt-BR" sz="1600" dirty="0"/>
              <a:t>. Rio de Janeiro: [s.n.], 2011. 1–21 p. </a:t>
            </a:r>
          </a:p>
          <a:p>
            <a:pPr marL="0" indent="0">
              <a:buNone/>
            </a:pPr>
            <a:r>
              <a:rPr lang="en-US" sz="1600" dirty="0"/>
              <a:t>DEÁK, C. </a:t>
            </a:r>
            <a:r>
              <a:rPr lang="en-US" sz="1600" i="1" dirty="0"/>
              <a:t>Rent Theory and the Price of Urban Land - Spatial organization in a capitalist </a:t>
            </a:r>
            <a:r>
              <a:rPr lang="pt-BR" sz="1600" i="1" dirty="0"/>
              <a:t>economy</a:t>
            </a:r>
            <a:r>
              <a:rPr lang="pt-BR" sz="1600" dirty="0"/>
              <a:t>. 289 p. Tese (Doutorado) — Cambridge, 1985.</a:t>
            </a:r>
          </a:p>
          <a:p>
            <a:pPr marL="0" indent="0">
              <a:buNone/>
            </a:pPr>
            <a:r>
              <a:rPr lang="en-US" sz="1600" dirty="0"/>
              <a:t>FEITOSA, F. F. et al. Global and local spatial indices of urban segregation. </a:t>
            </a:r>
            <a:r>
              <a:rPr lang="en-US" sz="1600" i="1" dirty="0"/>
              <a:t>International</a:t>
            </a:r>
          </a:p>
          <a:p>
            <a:pPr marL="0" indent="0">
              <a:buNone/>
            </a:pPr>
            <a:r>
              <a:rPr lang="en-US" sz="1600" i="1" dirty="0"/>
              <a:t>Journal of Geographical Information Science</a:t>
            </a:r>
            <a:r>
              <a:rPr lang="en-US" sz="1600" dirty="0"/>
              <a:t>, v. 21, n. 3, p. 299–323, 2007. ISSN </a:t>
            </a:r>
            <a:r>
              <a:rPr lang="pt-BR" sz="1600" dirty="0"/>
              <a:t>1365-8816.</a:t>
            </a:r>
          </a:p>
          <a:p>
            <a:pPr marL="0" indent="0">
              <a:buNone/>
            </a:pPr>
            <a:r>
              <a:rPr lang="pt-BR" sz="1600" dirty="0"/>
              <a:t>FERREIRA, J. S. W. Minha Casa, Minha Vida: Notas sobre a Responsabilidade Coletiva de um Desastre Urbano. In: </a:t>
            </a:r>
            <a:r>
              <a:rPr lang="pt-BR" sz="1600" i="1" dirty="0"/>
              <a:t>ENANPUR</a:t>
            </a:r>
            <a:r>
              <a:rPr lang="pt-BR" sz="1600" dirty="0"/>
              <a:t>. [S.l.: s.n.], 2015. p. 1–11.</a:t>
            </a:r>
          </a:p>
          <a:p>
            <a:pPr marL="0" indent="0">
              <a:buNone/>
            </a:pPr>
            <a:r>
              <a:rPr lang="pt-BR" sz="1600" dirty="0"/>
              <a:t>HADDAD, E.; MEYER, J. F. P. Condições Habitacionais e distribuição de renda: evidências no caso de São Paulo. In: </a:t>
            </a:r>
            <a:r>
              <a:rPr lang="pt-BR" sz="1600" i="1" dirty="0"/>
              <a:t>VII LARES</a:t>
            </a:r>
            <a:r>
              <a:rPr lang="pt-BR" sz="1600" dirty="0"/>
              <a:t>. São Paulo: [s.n.], 2007. p. 1–11.</a:t>
            </a:r>
          </a:p>
          <a:p>
            <a:pPr marL="0" indent="0">
              <a:buNone/>
            </a:pPr>
            <a:r>
              <a:rPr lang="pt-BR" sz="1600" dirty="0"/>
              <a:t>HADDAD, E. et al. O mercado imobiliário antecipa as alterações na estrutura dos bairros? Evidências do caso de São Paulo. In: </a:t>
            </a:r>
            <a:r>
              <a:rPr lang="pt-BR" sz="1600" i="1" dirty="0"/>
              <a:t>V LARES</a:t>
            </a:r>
            <a:r>
              <a:rPr lang="pt-BR" sz="1600" dirty="0"/>
              <a:t>. São Paulo: [s.n.], 2005. p. 1–10.</a:t>
            </a:r>
          </a:p>
        </p:txBody>
      </p:sp>
      <p:sp>
        <p:nvSpPr>
          <p:cNvPr id="6" name="Rectangle 5">
            <a:extLst>
              <a:ext uri="{FF2B5EF4-FFF2-40B4-BE49-F238E27FC236}">
                <a16:creationId xmlns:a16="http://schemas.microsoft.com/office/drawing/2014/main" id="{199E58E1-37C3-446D-8586-4BFAF5E592ED}"/>
              </a:ext>
            </a:extLst>
          </p:cNvPr>
          <p:cNvSpPr/>
          <p:nvPr/>
        </p:nvSpPr>
        <p:spPr>
          <a:xfrm>
            <a:off x="0" y="182563"/>
            <a:ext cx="360000" cy="6492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974325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0958402-D5BA-4925-BEAA-FC1288724063}"/>
              </a:ext>
            </a:extLst>
          </p:cNvPr>
          <p:cNvSpPr>
            <a:spLocks noGrp="1"/>
          </p:cNvSpPr>
          <p:nvPr>
            <p:ph idx="1"/>
          </p:nvPr>
        </p:nvSpPr>
        <p:spPr>
          <a:xfrm>
            <a:off x="838200" y="182563"/>
            <a:ext cx="10515600" cy="6492874"/>
          </a:xfrm>
        </p:spPr>
        <p:txBody>
          <a:bodyPr anchor="ctr">
            <a:noAutofit/>
          </a:bodyPr>
          <a:lstStyle/>
          <a:p>
            <a:pPr marL="0" indent="0">
              <a:buNone/>
            </a:pPr>
            <a:r>
              <a:rPr lang="pt-BR" sz="1600" dirty="0"/>
              <a:t>LIMA, J. J. et al. Estratégias de produção habitacional de interesse social através do PMCMC na Região Metropolitana de Belém e no sudeste do Pará. In: AMORE, C. S.; SHIMBO, L. Z.; RUFINO, M. B. C. (Ed.). </a:t>
            </a:r>
            <a:r>
              <a:rPr lang="pt-BR" sz="1600" i="1" dirty="0"/>
              <a:t>Minha casa... e a cidade? Avaliação do programa minha casa minha vida em seis estados brasileiros</a:t>
            </a:r>
            <a:r>
              <a:rPr lang="pt-BR" sz="1600" dirty="0"/>
              <a:t>. 1. ed. Rio de Janeiro: Letra Capital, 2015. cap. 13, p. 353–390.</a:t>
            </a:r>
          </a:p>
          <a:p>
            <a:pPr marL="0" indent="0">
              <a:buNone/>
            </a:pPr>
            <a:r>
              <a:rPr lang="pt-BR" sz="1600" dirty="0"/>
              <a:t>MARQUES, E.; RODRIGUES, L. O Programa Minha Casa Minha Vida na metrópole paulistana: atendimento habitacional e padrões de segregação. </a:t>
            </a:r>
            <a:r>
              <a:rPr lang="pt-BR" sz="1600" i="1" dirty="0"/>
              <a:t>Revista Brasileira de Estudos Urbanos e Regionais</a:t>
            </a:r>
            <a:r>
              <a:rPr lang="pt-BR" sz="1600" dirty="0"/>
              <a:t>, v. 15, n. 2, p. 159–177, 2013.</a:t>
            </a:r>
          </a:p>
          <a:p>
            <a:pPr marL="0" indent="0">
              <a:buNone/>
            </a:pPr>
            <a:r>
              <a:rPr lang="en-US" sz="1600" dirty="0"/>
              <a:t>PÁEZ, A.; SCOTT, D. M.; MORENCY, C. Measuring accessibility: Positive and normative implementations of various accessibility indicators. </a:t>
            </a:r>
            <a:r>
              <a:rPr lang="en-US" sz="1600" i="1" dirty="0"/>
              <a:t>Journal of Transport </a:t>
            </a:r>
            <a:r>
              <a:rPr lang="pt-BR" sz="1600" i="1" dirty="0"/>
              <a:t>Geography</a:t>
            </a:r>
            <a:r>
              <a:rPr lang="pt-BR" sz="1600" dirty="0"/>
              <a:t>, Elsevier Ltd, v. 25, p. 141–153, 2012. ISSN 09666923. </a:t>
            </a:r>
          </a:p>
          <a:p>
            <a:pPr marL="0" indent="0">
              <a:buNone/>
            </a:pPr>
            <a:r>
              <a:rPr lang="pt-BR" sz="1600" dirty="0"/>
              <a:t>PEQUENO, R.; FREITAS, C. Programa Minha Casa Minha Vida em Fortaleza: Primeiros Resultados. In: Adau (Ed.). </a:t>
            </a:r>
            <a:r>
              <a:rPr lang="pt-BR" sz="1600" i="1" dirty="0"/>
              <a:t>O Programa Minha Casa Minha Vida e seus Efeitos Territoriais</a:t>
            </a:r>
            <a:r>
              <a:rPr lang="pt-BR" sz="1600" dirty="0"/>
              <a:t>. Rio de Janeiro: Letra Capital, 2013. p. 115–142.</a:t>
            </a:r>
          </a:p>
          <a:p>
            <a:pPr marL="0" indent="0">
              <a:buNone/>
            </a:pPr>
            <a:r>
              <a:rPr lang="pt-BR" sz="1600" dirty="0"/>
              <a:t>PEQUENO, R.; ROSA, S. V. Inserção urbana e segregação espacial: análise do Programa Minha Casa Minha Vida em Fortaleza. In: AMORE, C. S.; SHIMBO, L. Z.; RUFINO, M. B. C. (Ed.). </a:t>
            </a:r>
            <a:r>
              <a:rPr lang="pt-BR" sz="1600" i="1" dirty="0"/>
              <a:t>Minha casa... e a cidade? Avaliação do programa minha casa minha vida em seis estados brasileiros</a:t>
            </a:r>
            <a:r>
              <a:rPr lang="pt-BR" sz="1600" dirty="0"/>
              <a:t>. 1. ed. Rio de Janeiro: Letra Capital, 2015. cap. 6, p. 131–164.</a:t>
            </a:r>
          </a:p>
          <a:p>
            <a:pPr marL="0" indent="0">
              <a:buNone/>
            </a:pPr>
            <a:r>
              <a:rPr lang="pt-BR" sz="1600" dirty="0"/>
              <a:t>ROLNIK, R. et al. O Programa Minha Casa Minha Vida nas regiões metropolitanas de São Paulo e Campinas: aspectos socioespaciais e segregação. </a:t>
            </a:r>
            <a:r>
              <a:rPr lang="pt-BR" sz="1600" i="1" dirty="0"/>
              <a:t>Cadernos Metrópole</a:t>
            </a:r>
            <a:r>
              <a:rPr lang="pt-BR" sz="1600" dirty="0"/>
              <a:t>, v. 17, n. 33, p. 127–154, 2015. </a:t>
            </a:r>
          </a:p>
          <a:p>
            <a:pPr marL="0" indent="0">
              <a:buNone/>
            </a:pPr>
            <a:r>
              <a:rPr lang="pt-BR" sz="1600" dirty="0"/>
              <a:t>RUFINO, M. B. C. et al. A produção do Programa PMCMV na Baixada Santista: habitação de interesse social ou negócio imobiliário? In: AMORE, C. S.; SHIMBO, L. Z.; RUFIN, M. B. C. (Ed.). </a:t>
            </a:r>
            <a:r>
              <a:rPr lang="pt-BR" sz="1600" i="1" dirty="0"/>
              <a:t>Minha casa... e a cidade? Avaliação do programa minha casa minha vida em seis estados brasileirosa</a:t>
            </a:r>
            <a:r>
              <a:rPr lang="pt-BR" sz="1600" dirty="0"/>
              <a:t>. 1. ed. Rio de Janeiro: Letra Capital, 2015. cap. 5, p. 103–130.</a:t>
            </a:r>
          </a:p>
          <a:p>
            <a:pPr marL="0" indent="0">
              <a:buNone/>
            </a:pPr>
            <a:r>
              <a:rPr lang="pt-BR" sz="1600" dirty="0"/>
              <a:t>São Paulo (cidade). </a:t>
            </a:r>
            <a:r>
              <a:rPr lang="pt-BR" sz="1600" i="1" dirty="0"/>
              <a:t>Revisão do Plano Diretor Estratégico Habitação</a:t>
            </a:r>
            <a:r>
              <a:rPr lang="pt-BR" sz="1600" dirty="0"/>
              <a:t>. São Paulo: [s.n.], 2013. </a:t>
            </a:r>
          </a:p>
          <a:p>
            <a:pPr marL="0" indent="0">
              <a:buNone/>
            </a:pPr>
            <a:r>
              <a:rPr lang="pt-BR" sz="1600" dirty="0"/>
              <a:t>São Paulo (cidade). </a:t>
            </a:r>
            <a:r>
              <a:rPr lang="pt-BR" sz="1600" i="1" dirty="0"/>
              <a:t>Plano Diretor Estratégico do Município de São Paulo, Lei no 16.050/14 - Texto da lei ilustrado</a:t>
            </a:r>
            <a:r>
              <a:rPr lang="pt-BR" sz="1600" dirty="0"/>
              <a:t>. 2014. 229 p. </a:t>
            </a:r>
          </a:p>
          <a:p>
            <a:pPr marL="0" indent="0">
              <a:buNone/>
            </a:pPr>
            <a:r>
              <a:rPr lang="pt-BR" sz="1600" dirty="0"/>
              <a:t>SANTORO, P. F. O redesenho dos instrumentos urbanísticos e a equação (im)possível da garantia de rentabilidade da terra e do direito à cidade nos projetos urbanos. In: </a:t>
            </a:r>
            <a:r>
              <a:rPr lang="pt-BR" sz="1600" i="1" dirty="0"/>
              <a:t>ENANPUR</a:t>
            </a:r>
            <a:r>
              <a:rPr lang="pt-BR" sz="1600" dirty="0"/>
              <a:t>. Belo Horizonte: [s.n.], 2015. p. 1–16.</a:t>
            </a:r>
          </a:p>
          <a:p>
            <a:pPr marL="0" indent="0">
              <a:buNone/>
            </a:pPr>
            <a:r>
              <a:rPr lang="en-US" sz="1600" dirty="0"/>
              <a:t>SHEN, Q. Location characteristics of inner-city neighborhoods and employment accessibility of low-wage workers. </a:t>
            </a:r>
            <a:r>
              <a:rPr lang="en-US" sz="1600" i="1" dirty="0"/>
              <a:t>Environment and Planning B: Planning and Design</a:t>
            </a:r>
            <a:r>
              <a:rPr lang="en-US" sz="1600" dirty="0"/>
              <a:t>, </a:t>
            </a:r>
            <a:r>
              <a:rPr lang="pt-BR" sz="1600" dirty="0"/>
              <a:t>SAGE PublicationsSage UK: London, England, v. 25, n. 3, p. 345–365, 11 1998. ISSN 02658135. </a:t>
            </a:r>
          </a:p>
        </p:txBody>
      </p:sp>
      <p:sp>
        <p:nvSpPr>
          <p:cNvPr id="6" name="Rectangle 5">
            <a:extLst>
              <a:ext uri="{FF2B5EF4-FFF2-40B4-BE49-F238E27FC236}">
                <a16:creationId xmlns:a16="http://schemas.microsoft.com/office/drawing/2014/main" id="{199E58E1-37C3-446D-8586-4BFAF5E592ED}"/>
              </a:ext>
            </a:extLst>
          </p:cNvPr>
          <p:cNvSpPr/>
          <p:nvPr/>
        </p:nvSpPr>
        <p:spPr>
          <a:xfrm>
            <a:off x="0" y="182563"/>
            <a:ext cx="360000" cy="6492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522335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0958402-D5BA-4925-BEAA-FC1288724063}"/>
              </a:ext>
            </a:extLst>
          </p:cNvPr>
          <p:cNvSpPr>
            <a:spLocks noGrp="1"/>
          </p:cNvSpPr>
          <p:nvPr>
            <p:ph idx="1"/>
          </p:nvPr>
        </p:nvSpPr>
        <p:spPr>
          <a:xfrm>
            <a:off x="838200" y="182563"/>
            <a:ext cx="10515600" cy="6492874"/>
          </a:xfrm>
        </p:spPr>
        <p:txBody>
          <a:bodyPr vert="horz" lIns="91440" tIns="45720" rIns="91440" bIns="45720" rtlCol="0" anchor="t">
            <a:noAutofit/>
          </a:bodyPr>
          <a:lstStyle/>
          <a:p>
            <a:pPr marL="0" indent="0">
              <a:buNone/>
            </a:pPr>
            <a:r>
              <a:rPr lang="pt-BR" sz="1600" dirty="0"/>
              <a:t>SIGOLO, L. M. A nova cartografia da segregação socioespacial na metrópole paulistana. In: O boom imobiliário na metrópole paulistana: o avanço do mercado formal sobre a periferia e a nova cartografia da segregação socioespacial. São Paulo: FAUUSP, 2014. cap. 5, p. 255–279.</a:t>
            </a:r>
          </a:p>
          <a:p>
            <a:pPr marL="0" indent="0">
              <a:buNone/>
            </a:pPr>
            <a:r>
              <a:rPr lang="it-IT" sz="1600" dirty="0"/>
              <a:t>SINGER, P. O Uso do Solo Urbano da Economia Capitalista. In: MARICATO, E. (Ed.). </a:t>
            </a:r>
            <a:r>
              <a:rPr lang="pt-BR" sz="1600" dirty="0"/>
              <a:t>A produção capitalista da casa (e da cidade) no Brasil industrial. 2. ed. São Paulo: </a:t>
            </a:r>
            <a:r>
              <a:rPr lang="it-IT" sz="1600" dirty="0"/>
              <a:t>Alfa-Omega, 1982. cap. 1, p. 21–36.</a:t>
            </a:r>
          </a:p>
          <a:p>
            <a:pPr marL="0" indent="0">
              <a:buNone/>
            </a:pPr>
            <a:r>
              <a:rPr lang="it-IT" sz="1600" dirty="0"/>
              <a:t>SIQUEIRA-GAY, J.; GALLARDO, A. L. C. F.; GIANNOTTI, M. Integrating socioenvironmental </a:t>
            </a:r>
            <a:r>
              <a:rPr lang="en-US" sz="1600" dirty="0"/>
              <a:t>spatial information to support housing plans. Cities, v. 91, p. 106–115, 8 </a:t>
            </a:r>
            <a:r>
              <a:rPr lang="pt-BR" sz="1600" dirty="0"/>
              <a:t>2019. ISSN 02642751.</a:t>
            </a:r>
          </a:p>
          <a:p>
            <a:pPr marL="0" indent="0">
              <a:buNone/>
            </a:pPr>
            <a:r>
              <a:rPr lang="pt-BR" sz="1600" dirty="0"/>
              <a:t>VILLAÇA, F. Espaço intra-urbano no Brasil. São Paulo: Studio Nobel:FAPESP:Lincoln Institute, 2001. 391 p.</a:t>
            </a:r>
          </a:p>
        </p:txBody>
      </p:sp>
      <p:sp>
        <p:nvSpPr>
          <p:cNvPr id="6" name="Rectangle 5">
            <a:extLst>
              <a:ext uri="{FF2B5EF4-FFF2-40B4-BE49-F238E27FC236}">
                <a16:creationId xmlns:a16="http://schemas.microsoft.com/office/drawing/2014/main" id="{199E58E1-37C3-446D-8586-4BFAF5E592ED}"/>
              </a:ext>
            </a:extLst>
          </p:cNvPr>
          <p:cNvSpPr/>
          <p:nvPr/>
        </p:nvSpPr>
        <p:spPr>
          <a:xfrm>
            <a:off x="0" y="182563"/>
            <a:ext cx="360000" cy="6492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0141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0A15-19DB-42C6-9640-87FC65E30369}"/>
              </a:ext>
            </a:extLst>
          </p:cNvPr>
          <p:cNvSpPr>
            <a:spLocks noGrp="1"/>
          </p:cNvSpPr>
          <p:nvPr>
            <p:ph type="title"/>
          </p:nvPr>
        </p:nvSpPr>
        <p:spPr/>
        <p:txBody>
          <a:bodyPr>
            <a:normAutofit/>
          </a:bodyPr>
          <a:lstStyle/>
          <a:p>
            <a:r>
              <a:rPr lang="pt-BR" dirty="0"/>
              <a:t>cidade caleidoscópica (Abramo, 2007)</a:t>
            </a:r>
          </a:p>
        </p:txBody>
      </p:sp>
      <p:pic>
        <p:nvPicPr>
          <p:cNvPr id="18" name="Content Placeholder 17" descr="A close up of a logo&#10;&#10;Description automatically generated">
            <a:extLst>
              <a:ext uri="{FF2B5EF4-FFF2-40B4-BE49-F238E27FC236}">
                <a16:creationId xmlns:a16="http://schemas.microsoft.com/office/drawing/2014/main" id="{08FD6589-7446-4D50-B893-C800946B77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5647" y="1345497"/>
            <a:ext cx="10060706" cy="5148082"/>
          </a:xfrm>
        </p:spPr>
      </p:pic>
      <p:graphicFrame>
        <p:nvGraphicFramePr>
          <p:cNvPr id="23" name="Table 23">
            <a:extLst>
              <a:ext uri="{FF2B5EF4-FFF2-40B4-BE49-F238E27FC236}">
                <a16:creationId xmlns:a16="http://schemas.microsoft.com/office/drawing/2014/main" id="{6A6E9003-1E8C-47C9-9120-B67A32EA5F3E}"/>
              </a:ext>
            </a:extLst>
          </p:cNvPr>
          <p:cNvGraphicFramePr>
            <a:graphicFrameLocks noGrp="1"/>
          </p:cNvGraphicFramePr>
          <p:nvPr/>
        </p:nvGraphicFramePr>
        <p:xfrm>
          <a:off x="10090905" y="5121979"/>
          <a:ext cx="1262895" cy="1371600"/>
        </p:xfrm>
        <a:graphic>
          <a:graphicData uri="http://schemas.openxmlformats.org/drawingml/2006/table">
            <a:tbl>
              <a:tblPr>
                <a:tableStyleId>{2D5ABB26-0587-4C30-8999-92F81FD0307C}</a:tableStyleId>
              </a:tblPr>
              <a:tblGrid>
                <a:gridCol w="306000">
                  <a:extLst>
                    <a:ext uri="{9D8B030D-6E8A-4147-A177-3AD203B41FA5}">
                      <a16:colId xmlns:a16="http://schemas.microsoft.com/office/drawing/2014/main" val="4209859233"/>
                    </a:ext>
                  </a:extLst>
                </a:gridCol>
                <a:gridCol w="956895">
                  <a:extLst>
                    <a:ext uri="{9D8B030D-6E8A-4147-A177-3AD203B41FA5}">
                      <a16:colId xmlns:a16="http://schemas.microsoft.com/office/drawing/2014/main" val="3370962209"/>
                    </a:ext>
                  </a:extLst>
                </a:gridCol>
              </a:tblGrid>
              <a:tr h="252000">
                <a:tc>
                  <a:txBody>
                    <a:bodyPr/>
                    <a:lstStyle/>
                    <a:p>
                      <a:endParaRPr lang="pt-BR" sz="1200" dirty="0"/>
                    </a:p>
                  </a:txBody>
                  <a:tcPr>
                    <a:solidFill>
                      <a:schemeClr val="accent1"/>
                    </a:solidFill>
                  </a:tcPr>
                </a:tc>
                <a:tc>
                  <a:txBody>
                    <a:bodyPr/>
                    <a:lstStyle/>
                    <a:p>
                      <a:r>
                        <a:rPr lang="pt-BR" sz="1200" dirty="0"/>
                        <a:t>alta renda</a:t>
                      </a:r>
                    </a:p>
                  </a:txBody>
                  <a:tcPr/>
                </a:tc>
                <a:extLst>
                  <a:ext uri="{0D108BD9-81ED-4DB2-BD59-A6C34878D82A}">
                    <a16:rowId xmlns:a16="http://schemas.microsoft.com/office/drawing/2014/main" val="1867147179"/>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4071117857"/>
                  </a:ext>
                </a:extLst>
              </a:tr>
              <a:tr h="252000">
                <a:tc>
                  <a:txBody>
                    <a:bodyPr/>
                    <a:lstStyle/>
                    <a:p>
                      <a:endParaRPr lang="pt-BR" sz="1200" dirty="0"/>
                    </a:p>
                  </a:txBody>
                  <a:tcPr>
                    <a:solidFill>
                      <a:schemeClr val="accent6"/>
                    </a:solidFill>
                  </a:tcPr>
                </a:tc>
                <a:tc>
                  <a:txBody>
                    <a:bodyPr/>
                    <a:lstStyle/>
                    <a:p>
                      <a:r>
                        <a:rPr lang="pt-BR" sz="1200" dirty="0"/>
                        <a:t>renda média</a:t>
                      </a:r>
                    </a:p>
                  </a:txBody>
                  <a:tcPr/>
                </a:tc>
                <a:extLst>
                  <a:ext uri="{0D108BD9-81ED-4DB2-BD59-A6C34878D82A}">
                    <a16:rowId xmlns:a16="http://schemas.microsoft.com/office/drawing/2014/main" val="3222541677"/>
                  </a:ext>
                </a:extLst>
              </a:tr>
              <a:tr h="252000">
                <a:tc>
                  <a:txBody>
                    <a:bodyPr/>
                    <a:lstStyle/>
                    <a:p>
                      <a:endParaRPr lang="pt-BR" sz="1200"/>
                    </a:p>
                  </a:txBody>
                  <a:tcPr/>
                </a:tc>
                <a:tc>
                  <a:txBody>
                    <a:bodyPr/>
                    <a:lstStyle/>
                    <a:p>
                      <a:endParaRPr lang="pt-BR" sz="1200" dirty="0"/>
                    </a:p>
                  </a:txBody>
                  <a:tcPr/>
                </a:tc>
                <a:extLst>
                  <a:ext uri="{0D108BD9-81ED-4DB2-BD59-A6C34878D82A}">
                    <a16:rowId xmlns:a16="http://schemas.microsoft.com/office/drawing/2014/main" val="2264350602"/>
                  </a:ext>
                </a:extLst>
              </a:tr>
              <a:tr h="252000">
                <a:tc>
                  <a:txBody>
                    <a:bodyPr/>
                    <a:lstStyle/>
                    <a:p>
                      <a:endParaRPr lang="pt-BR" sz="1200" dirty="0"/>
                    </a:p>
                  </a:txBody>
                  <a:tcPr>
                    <a:solidFill>
                      <a:schemeClr val="accent4"/>
                    </a:solidFill>
                  </a:tcPr>
                </a:tc>
                <a:tc>
                  <a:txBody>
                    <a:bodyPr/>
                    <a:lstStyle/>
                    <a:p>
                      <a:r>
                        <a:rPr lang="pt-BR" sz="1200" dirty="0"/>
                        <a:t>renda baixa</a:t>
                      </a:r>
                    </a:p>
                  </a:txBody>
                  <a:tcPr/>
                </a:tc>
                <a:extLst>
                  <a:ext uri="{0D108BD9-81ED-4DB2-BD59-A6C34878D82A}">
                    <a16:rowId xmlns:a16="http://schemas.microsoft.com/office/drawing/2014/main" val="2031903760"/>
                  </a:ext>
                </a:extLst>
              </a:tr>
            </a:tbl>
          </a:graphicData>
        </a:graphic>
      </p:graphicFrame>
      <p:sp>
        <p:nvSpPr>
          <p:cNvPr id="6" name="TextBox 5">
            <a:extLst>
              <a:ext uri="{FF2B5EF4-FFF2-40B4-BE49-F238E27FC236}">
                <a16:creationId xmlns:a16="http://schemas.microsoft.com/office/drawing/2014/main" id="{1CED6DDC-D1F7-4028-9940-AFA78843D0C7}"/>
              </a:ext>
            </a:extLst>
          </p:cNvPr>
          <p:cNvSpPr txBox="1"/>
          <p:nvPr/>
        </p:nvSpPr>
        <p:spPr>
          <a:xfrm>
            <a:off x="838199" y="1345497"/>
            <a:ext cx="2987351" cy="923330"/>
          </a:xfrm>
          <a:prstGeom prst="rect">
            <a:avLst/>
          </a:prstGeom>
          <a:noFill/>
        </p:spPr>
        <p:txBody>
          <a:bodyPr wrap="square" rtlCol="0">
            <a:spAutoFit/>
          </a:bodyPr>
          <a:lstStyle/>
          <a:p>
            <a:r>
              <a:rPr lang="pt-BR" dirty="0"/>
              <a:t>demanda induzida</a:t>
            </a:r>
          </a:p>
          <a:p>
            <a:pPr marL="285750" indent="-285750">
              <a:buFont typeface="Arial" panose="020B0604020202020204" pitchFamily="34" charset="0"/>
              <a:buChar char="•"/>
            </a:pPr>
            <a:r>
              <a:rPr lang="pt-BR" dirty="0"/>
              <a:t>amenidades</a:t>
            </a:r>
          </a:p>
          <a:p>
            <a:pPr marL="285750" indent="-285750">
              <a:buFont typeface="Arial" panose="020B0604020202020204" pitchFamily="34" charset="0"/>
              <a:buChar char="•"/>
            </a:pPr>
            <a:r>
              <a:rPr lang="pt-BR" dirty="0"/>
              <a:t>localizações “diferenciadas”</a:t>
            </a:r>
          </a:p>
        </p:txBody>
      </p:sp>
    </p:spTree>
    <p:extLst>
      <p:ext uri="{BB962C8B-B14F-4D97-AF65-F5344CB8AC3E}">
        <p14:creationId xmlns:p14="http://schemas.microsoft.com/office/powerpoint/2010/main" val="40792855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6"/>
</p:tagLst>
</file>

<file path=ppt/tags/tag10.xml><?xml version="1.0" encoding="utf-8"?>
<p:tagLst xmlns:a="http://schemas.openxmlformats.org/drawingml/2006/main" xmlns:r="http://schemas.openxmlformats.org/officeDocument/2006/relationships" xmlns:p="http://schemas.openxmlformats.org/presentationml/2006/main">
  <p:tag name="TIMING" val="|36.2|12.2|19.4"/>
</p:tagLst>
</file>

<file path=ppt/tags/tag11.xml><?xml version="1.0" encoding="utf-8"?>
<p:tagLst xmlns:a="http://schemas.openxmlformats.org/drawingml/2006/main" xmlns:r="http://schemas.openxmlformats.org/officeDocument/2006/relationships" xmlns:p="http://schemas.openxmlformats.org/presentationml/2006/main">
  <p:tag name="TIMING" val="|3.2|7.2"/>
</p:tagLst>
</file>

<file path=ppt/tags/tag12.xml><?xml version="1.0" encoding="utf-8"?>
<p:tagLst xmlns:a="http://schemas.openxmlformats.org/drawingml/2006/main" xmlns:r="http://schemas.openxmlformats.org/officeDocument/2006/relationships" xmlns:p="http://schemas.openxmlformats.org/presentationml/2006/main">
  <p:tag name="TIMING" val="|3.6|16.4|15.5|13.7"/>
</p:tagLst>
</file>

<file path=ppt/tags/tag13.xml><?xml version="1.0" encoding="utf-8"?>
<p:tagLst xmlns:a="http://schemas.openxmlformats.org/drawingml/2006/main" xmlns:r="http://schemas.openxmlformats.org/officeDocument/2006/relationships" xmlns:p="http://schemas.openxmlformats.org/presentationml/2006/main">
  <p:tag name="TIMING" val="|10|5.9"/>
</p:tagLst>
</file>

<file path=ppt/tags/tag14.xml><?xml version="1.0" encoding="utf-8"?>
<p:tagLst xmlns:a="http://schemas.openxmlformats.org/drawingml/2006/main" xmlns:r="http://schemas.openxmlformats.org/officeDocument/2006/relationships" xmlns:p="http://schemas.openxmlformats.org/presentationml/2006/main">
  <p:tag name="TIMING" val="|16.5|13|8.2"/>
</p:tagLst>
</file>

<file path=ppt/tags/tag15.xml><?xml version="1.0" encoding="utf-8"?>
<p:tagLst xmlns:a="http://schemas.openxmlformats.org/drawingml/2006/main" xmlns:r="http://schemas.openxmlformats.org/officeDocument/2006/relationships" xmlns:p="http://schemas.openxmlformats.org/presentationml/2006/main">
  <p:tag name="TIMING" val="|3.8|17.8|27.9"/>
</p:tagLst>
</file>

<file path=ppt/tags/tag16.xml><?xml version="1.0" encoding="utf-8"?>
<p:tagLst xmlns:a="http://schemas.openxmlformats.org/drawingml/2006/main" xmlns:r="http://schemas.openxmlformats.org/officeDocument/2006/relationships" xmlns:p="http://schemas.openxmlformats.org/presentationml/2006/main">
  <p:tag name="TIMING" val="|3.8|17.8|27.9"/>
</p:tagLst>
</file>

<file path=ppt/tags/tag17.xml><?xml version="1.0" encoding="utf-8"?>
<p:tagLst xmlns:a="http://schemas.openxmlformats.org/drawingml/2006/main" xmlns:r="http://schemas.openxmlformats.org/officeDocument/2006/relationships" xmlns:p="http://schemas.openxmlformats.org/presentationml/2006/main">
  <p:tag name="TIMING" val="|14.4"/>
</p:tagLst>
</file>

<file path=ppt/tags/tag18.xml><?xml version="1.0" encoding="utf-8"?>
<p:tagLst xmlns:a="http://schemas.openxmlformats.org/drawingml/2006/main" xmlns:r="http://schemas.openxmlformats.org/officeDocument/2006/relationships" xmlns:p="http://schemas.openxmlformats.org/presentationml/2006/main">
  <p:tag name="TIMING" val="|14.4"/>
</p:tagLst>
</file>

<file path=ppt/tags/tag19.xml><?xml version="1.0" encoding="utf-8"?>
<p:tagLst xmlns:a="http://schemas.openxmlformats.org/drawingml/2006/main" xmlns:r="http://schemas.openxmlformats.org/officeDocument/2006/relationships" xmlns:p="http://schemas.openxmlformats.org/presentationml/2006/main">
  <p:tag name="TIMING" val="|0.6|0.3|0.2|0.2"/>
</p:tagLst>
</file>

<file path=ppt/tags/tag2.xml><?xml version="1.0" encoding="utf-8"?>
<p:tagLst xmlns:a="http://schemas.openxmlformats.org/drawingml/2006/main" xmlns:r="http://schemas.openxmlformats.org/officeDocument/2006/relationships" xmlns:p="http://schemas.openxmlformats.org/presentationml/2006/main">
  <p:tag name="TIMING" val="|2"/>
</p:tagLst>
</file>

<file path=ppt/tags/tag3.xml><?xml version="1.0" encoding="utf-8"?>
<p:tagLst xmlns:a="http://schemas.openxmlformats.org/drawingml/2006/main" xmlns:r="http://schemas.openxmlformats.org/officeDocument/2006/relationships" xmlns:p="http://schemas.openxmlformats.org/presentationml/2006/main">
  <p:tag name="TIMING" val="|15.2|15.9"/>
</p:tagLst>
</file>

<file path=ppt/tags/tag4.xml><?xml version="1.0" encoding="utf-8"?>
<p:tagLst xmlns:a="http://schemas.openxmlformats.org/drawingml/2006/main" xmlns:r="http://schemas.openxmlformats.org/officeDocument/2006/relationships" xmlns:p="http://schemas.openxmlformats.org/presentationml/2006/main">
  <p:tag name="TIMING" val="|6|9.4|6.3|19.4|42.6|18.4"/>
</p:tagLst>
</file>

<file path=ppt/tags/tag5.xml><?xml version="1.0" encoding="utf-8"?>
<p:tagLst xmlns:a="http://schemas.openxmlformats.org/drawingml/2006/main" xmlns:r="http://schemas.openxmlformats.org/officeDocument/2006/relationships" xmlns:p="http://schemas.openxmlformats.org/presentationml/2006/main">
  <p:tag name="TIMING" val="|9.8|5.7|6.1|6.4|37.9|5.1|34.4|18.6|34.6|13.5"/>
</p:tagLst>
</file>

<file path=ppt/tags/tag6.xml><?xml version="1.0" encoding="utf-8"?>
<p:tagLst xmlns:a="http://schemas.openxmlformats.org/drawingml/2006/main" xmlns:r="http://schemas.openxmlformats.org/officeDocument/2006/relationships" xmlns:p="http://schemas.openxmlformats.org/presentationml/2006/main">
  <p:tag name="TIMING" val="|33.4|3.8|4.1|6.5|5.8"/>
</p:tagLst>
</file>

<file path=ppt/tags/tag7.xml><?xml version="1.0" encoding="utf-8"?>
<p:tagLst xmlns:a="http://schemas.openxmlformats.org/drawingml/2006/main" xmlns:r="http://schemas.openxmlformats.org/officeDocument/2006/relationships" xmlns:p="http://schemas.openxmlformats.org/presentationml/2006/main">
  <p:tag name="TIMING" val="|16.6|6|2.8|3.9"/>
</p:tagLst>
</file>

<file path=ppt/tags/tag8.xml><?xml version="1.0" encoding="utf-8"?>
<p:tagLst xmlns:a="http://schemas.openxmlformats.org/drawingml/2006/main" xmlns:r="http://schemas.openxmlformats.org/officeDocument/2006/relationships" xmlns:p="http://schemas.openxmlformats.org/presentationml/2006/main">
  <p:tag name="TIMING" val="|17.3|2|0.9"/>
</p:tagLst>
</file>

<file path=ppt/tags/tag9.xml><?xml version="1.0" encoding="utf-8"?>
<p:tagLst xmlns:a="http://schemas.openxmlformats.org/drawingml/2006/main" xmlns:r="http://schemas.openxmlformats.org/officeDocument/2006/relationships" xmlns:p="http://schemas.openxmlformats.org/presentationml/2006/main">
  <p:tag name="TIMING" val="|6.4|18.3|16.9|8.1|9.5|23.1"/>
</p:tagLst>
</file>

<file path=ppt/theme/theme1.xml><?xml version="1.0" encoding="utf-8"?>
<a:theme xmlns:a="http://schemas.openxmlformats.org/drawingml/2006/main" name="Office Theme">
  <a:themeElements>
    <a:clrScheme name="Custom 2">
      <a:dk1>
        <a:srgbClr val="0B0743"/>
      </a:dk1>
      <a:lt1>
        <a:srgbClr val="FFFFFF"/>
      </a:lt1>
      <a:dk2>
        <a:srgbClr val="0B0743"/>
      </a:dk2>
      <a:lt2>
        <a:srgbClr val="E1E1E1"/>
      </a:lt2>
      <a:accent1>
        <a:srgbClr val="0B0743"/>
      </a:accent1>
      <a:accent2>
        <a:srgbClr val="DC7C20"/>
      </a:accent2>
      <a:accent3>
        <a:srgbClr val="E1E1E1"/>
      </a:accent3>
      <a:accent4>
        <a:srgbClr val="F4CF56"/>
      </a:accent4>
      <a:accent5>
        <a:srgbClr val="095563"/>
      </a:accent5>
      <a:accent6>
        <a:srgbClr val="CA1D45"/>
      </a:accent6>
      <a:hlink>
        <a:srgbClr val="4472C4"/>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3656</TotalTime>
  <Words>6469</Words>
  <Application>Microsoft Office PowerPoint</Application>
  <PresentationFormat>Widescreen</PresentationFormat>
  <Paragraphs>695</Paragraphs>
  <Slides>87</Slides>
  <Notes>85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Calibri</vt:lpstr>
      <vt:lpstr>Cambria Math</vt:lpstr>
      <vt:lpstr>Gill Sans MT</vt:lpstr>
      <vt:lpstr>Office Theme</vt:lpstr>
      <vt:lpstr>As ZEIS e o acesso à cidade:  o impacto das ZEIS na desigualdade da habitação por promoção privada em São Paulo</vt:lpstr>
      <vt:lpstr>PowerPoint Presentation</vt:lpstr>
      <vt:lpstr>contextualização</vt:lpstr>
      <vt:lpstr>contextualização</vt:lpstr>
      <vt:lpstr>cidade caleidoscópica (Abramo, 2007)</vt:lpstr>
      <vt:lpstr>cidade caleidoscópica (Abramo, 2007)</vt:lpstr>
      <vt:lpstr>cidade caleidoscópica (Abramo, 2007)</vt:lpstr>
      <vt:lpstr>cidade caleidoscópica (Abramo, 2007)</vt:lpstr>
      <vt:lpstr>cidade caleidoscópica (Abramo, 2007)</vt:lpstr>
      <vt:lpstr>cidade caleidoscópica (Abramo, 2007)</vt:lpstr>
      <vt:lpstr>cidade caleidoscópica (Abramo, 2007)</vt:lpstr>
      <vt:lpstr>cidade caleidoscópica (Abramo, 2007)</vt:lpstr>
      <vt:lpstr>cidade caleidoscópica (Abramo, 2007)</vt:lpstr>
      <vt:lpstr>cidade caleidoscópica (Abramo, 2007)</vt:lpstr>
      <vt:lpstr>cidade caleidoscópica (Abramo, 2007)</vt:lpstr>
      <vt:lpstr>cidade caleidoscópica (Abramo, 2007)</vt:lpstr>
      <vt:lpstr>cidade caleidoscópica (Abramo, 2007)</vt:lpstr>
      <vt:lpstr>cidade caleidoscópica (Abramo, 2007)</vt:lpstr>
      <vt:lpstr>cidade caleidoscópica (Abramo, 2007)</vt:lpstr>
      <vt:lpstr>mercado imobiliário em SP</vt:lpstr>
      <vt:lpstr>Minha Casa Minha Vida</vt:lpstr>
      <vt:lpstr>localização do MCMV</vt:lpstr>
      <vt:lpstr>contextualização</vt:lpstr>
      <vt:lpstr>As ZEIS “são porções do território destinadas, predominantemente, à moradia digna para a população de baixa renda”</vt:lpstr>
      <vt:lpstr>Produção de HIS e HMP</vt:lpstr>
      <vt:lpstr>Objetivo</vt:lpstr>
      <vt:lpstr>metodologia</vt:lpstr>
      <vt:lpstr>metodologia</vt:lpstr>
      <vt:lpstr>localização é o resultado do espaço produzido e que possibilita o deslocamento e o acesso à cidade</vt:lpstr>
      <vt:lpstr>acessibilidade é o “potencial de alcançar oportunidades espacialmente distribuídas”,  relacionando informações de uso do solo e de transporte </vt:lpstr>
      <vt:lpstr>decisões | acessibilidade</vt:lpstr>
      <vt:lpstr>habitação de baixa renda fica em piores localizações e então reforça a segregação urbana</vt:lpstr>
      <vt:lpstr>segregação urbana é um indicador do nível de separação entre grupos sociais no espaço</vt:lpstr>
      <vt:lpstr>decisão | segregação</vt:lpstr>
      <vt:lpstr>metodologia</vt:lpstr>
      <vt:lpstr>o lote</vt:lpstr>
      <vt:lpstr>quanto podemos aproveitar?</vt:lpstr>
      <vt:lpstr>1º parâmetro: CA</vt:lpstr>
      <vt:lpstr>como vamos aproveitar?</vt:lpstr>
      <vt:lpstr>como vamos aproveitar?</vt:lpstr>
      <vt:lpstr>como vamos aproveitar?</vt:lpstr>
      <vt:lpstr>2º parâmetro: % de cada tipo </vt:lpstr>
      <vt:lpstr>cenários</vt:lpstr>
      <vt:lpstr>parâmetros</vt:lpstr>
      <vt:lpstr>parâmetros | área útil</vt:lpstr>
      <vt:lpstr>qual é o limite de UHs propostas?</vt:lpstr>
      <vt:lpstr>como é feita a escolha?</vt:lpstr>
      <vt:lpstr>como é feita a escolha?</vt:lpstr>
      <vt:lpstr>como é feita a escolha?</vt:lpstr>
      <vt:lpstr>como é feita a escolha?</vt:lpstr>
      <vt:lpstr>como é feita a escolha?</vt:lpstr>
      <vt:lpstr>como é feita a escolha?</vt:lpstr>
      <vt:lpstr>como é feita a escolha?</vt:lpstr>
      <vt:lpstr>como é feita a escolha?</vt:lpstr>
      <vt:lpstr>como é feita a escolha?</vt:lpstr>
      <vt:lpstr>como é feita a escolha?</vt:lpstr>
      <vt:lpstr>como é feita a escolha?</vt:lpstr>
      <vt:lpstr>como é feita a escolha?</vt:lpstr>
      <vt:lpstr>resultados</vt:lpstr>
      <vt:lpstr>resultados</vt:lpstr>
      <vt:lpstr>acessibilidade x segregação | LISA</vt:lpstr>
      <vt:lpstr>resultados</vt:lpstr>
      <vt:lpstr>inserção do PMCMV</vt:lpstr>
      <vt:lpstr>inserção do PMCMV</vt:lpstr>
      <vt:lpstr>resultados</vt:lpstr>
      <vt:lpstr>inserção do mercado</vt:lpstr>
      <vt:lpstr>mercado x PMCMV</vt:lpstr>
      <vt:lpstr>resultados</vt:lpstr>
      <vt:lpstr>inserção das ZEIS</vt:lpstr>
      <vt:lpstr>uso das ZEIS</vt:lpstr>
      <vt:lpstr>resultados</vt:lpstr>
      <vt:lpstr>simulação | cenários</vt:lpstr>
      <vt:lpstr>simulação | cenários</vt:lpstr>
      <vt:lpstr>simulação | cenários</vt:lpstr>
      <vt:lpstr>simulação | cenários</vt:lpstr>
      <vt:lpstr>cenários x município</vt:lpstr>
      <vt:lpstr>cenários x município</vt:lpstr>
      <vt:lpstr>cenários x município</vt:lpstr>
      <vt:lpstr>cenários x município</vt:lpstr>
      <vt:lpstr>discussões finais</vt:lpstr>
      <vt:lpstr>localização para baixa renda</vt:lpstr>
      <vt:lpstr>MCMV e o mercado imobiliário</vt:lpstr>
      <vt:lpstr>Simulações</vt:lpstr>
      <vt:lpstr>Obrigada!</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 ZEIS e o acesso à cidade: o impacto das ZEIS na desigualdade da habitação por promoção privada em São Paulo</dc:title>
  <dc:creator>Beatriz Moura dos Santos</dc:creator>
  <cp:lastModifiedBy>Beatriz Moura dos Santos</cp:lastModifiedBy>
  <cp:revision>139</cp:revision>
  <cp:lastPrinted>2020-06-03T13:43:04Z</cp:lastPrinted>
  <dcterms:created xsi:type="dcterms:W3CDTF">2020-05-24T21:11:21Z</dcterms:created>
  <dcterms:modified xsi:type="dcterms:W3CDTF">2020-06-03T17:28:02Z</dcterms:modified>
</cp:coreProperties>
</file>